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311" r:id="rId3"/>
    <p:sldId id="308" r:id="rId4"/>
    <p:sldId id="319" r:id="rId5"/>
    <p:sldId id="318" r:id="rId6"/>
    <p:sldId id="315" r:id="rId7"/>
    <p:sldId id="314" r:id="rId8"/>
    <p:sldId id="316" r:id="rId9"/>
    <p:sldId id="317" r:id="rId10"/>
    <p:sldId id="320" r:id="rId11"/>
    <p:sldId id="287" r:id="rId12"/>
    <p:sldId id="321" r:id="rId13"/>
    <p:sldId id="267" r:id="rId14"/>
    <p:sldId id="268" r:id="rId15"/>
    <p:sldId id="312" r:id="rId16"/>
    <p:sldId id="313" r:id="rId17"/>
    <p:sldId id="269" r:id="rId18"/>
    <p:sldId id="270" r:id="rId19"/>
    <p:sldId id="271" r:id="rId20"/>
    <p:sldId id="322" r:id="rId21"/>
    <p:sldId id="272" r:id="rId22"/>
    <p:sldId id="273" r:id="rId23"/>
    <p:sldId id="274" r:id="rId24"/>
    <p:sldId id="275" r:id="rId25"/>
    <p:sldId id="276" r:id="rId26"/>
    <p:sldId id="309" r:id="rId27"/>
    <p:sldId id="305" r:id="rId28"/>
    <p:sldId id="306" r:id="rId29"/>
  </p:sldIdLst>
  <p:sldSz cx="9906000" cy="6858000" type="A4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870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A31B2-8B31-402B-9086-6F6D53E6CAC7}" type="datetimeFigureOut">
              <a:rPr lang="ko-KR" altLang="en-US" smtClean="0"/>
              <a:t>2015-12-02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746125"/>
            <a:ext cx="53816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16C7-A334-4047-9970-6877C5273A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899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16C7-A334-4047-9970-6877C5273A3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609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18FBA0B-15F8-4BAF-B54B-5DD6667551A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144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18FBA0B-15F8-4BAF-B54B-5DD6667551A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defRPr sz="1600" b="1" baseline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76" y="-216000"/>
            <a:ext cx="1516364" cy="1072022"/>
          </a:xfrm>
          <a:prstGeom prst="rect">
            <a:avLst/>
          </a:prstGeom>
        </p:spPr>
      </p:pic>
      <p:cxnSp>
        <p:nvCxnSpPr>
          <p:cNvPr id="9" name="직선 연결선 8"/>
          <p:cNvCxnSpPr/>
          <p:nvPr userDrawn="1"/>
        </p:nvCxnSpPr>
        <p:spPr>
          <a:xfrm flipH="1">
            <a:off x="0" y="571910"/>
            <a:ext cx="9906000" cy="0"/>
          </a:xfrm>
          <a:prstGeom prst="line">
            <a:avLst/>
          </a:prstGeom>
          <a:ln>
            <a:solidFill>
              <a:srgbClr val="0C3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85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18FBA0B-15F8-4BAF-B54B-5DD6667551A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defRPr sz="1600" b="1" baseline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76" y="-216000"/>
            <a:ext cx="1516364" cy="1072022"/>
          </a:xfrm>
          <a:prstGeom prst="rect">
            <a:avLst/>
          </a:prstGeom>
        </p:spPr>
      </p:pic>
      <p:cxnSp>
        <p:nvCxnSpPr>
          <p:cNvPr id="9" name="직선 연결선 8"/>
          <p:cNvCxnSpPr/>
          <p:nvPr userDrawn="1"/>
        </p:nvCxnSpPr>
        <p:spPr>
          <a:xfrm flipH="1">
            <a:off x="0" y="571910"/>
            <a:ext cx="9906000" cy="0"/>
          </a:xfrm>
          <a:prstGeom prst="line">
            <a:avLst/>
          </a:prstGeom>
          <a:ln>
            <a:solidFill>
              <a:srgbClr val="0C3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64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18FBA0B-15F8-4BAF-B54B-5DD6667551A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09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" y="0"/>
            <a:ext cx="9905999" cy="33569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0" y="1445295"/>
            <a:ext cx="9906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lang="ko-KR" altLang="en-US" sz="3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윈도우필름 </a:t>
            </a:r>
            <a:r>
              <a:rPr lang="en-US" altLang="ko-KR" sz="3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3400" b="1" baseline="300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3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제안서</a:t>
            </a:r>
            <a:endParaRPr lang="ko-KR" altLang="en-US" sz="34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2" descr="\\Jhcompany\202 ├ 회사별 브랜드별 미디어 자료\003    └ 로고 &amp; 인쇄서식\JH Company\기본형+로고타입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415" y="5733256"/>
            <a:ext cx="1655170" cy="4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9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04530" y="3356992"/>
            <a:ext cx="849694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altLang="ko-KR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열차단</a:t>
            </a:r>
            <a:r>
              <a:rPr lang="ko-KR" altLang="en-US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성능 </a:t>
            </a:r>
            <a:r>
              <a:rPr lang="en-US" altLang="ko-KR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</a:t>
            </a:r>
            <a:endParaRPr lang="ko-KR" altLang="en-US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94" y="1966040"/>
            <a:ext cx="3909522" cy="52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 err="1"/>
              <a:t>차열</a:t>
            </a:r>
            <a:r>
              <a:rPr lang="ko-KR" altLang="en-US" dirty="0"/>
              <a:t> 입증 자료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32520" y="90872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>
                <a:latin typeface="+mn-ea"/>
              </a:rPr>
              <a:t>® </a:t>
            </a:r>
            <a:r>
              <a:rPr lang="en-US" altLang="ko-KR" sz="1050" b="1" baseline="30000" dirty="0" smtClean="0">
                <a:latin typeface="+mn-ea"/>
              </a:rPr>
              <a:t> </a:t>
            </a:r>
            <a:r>
              <a:rPr lang="ko-KR" altLang="en-US" sz="1050" b="1" dirty="0" smtClean="0">
                <a:latin typeface="+mn-ea"/>
              </a:rPr>
              <a:t>및 타사 필름 부착 </a:t>
            </a:r>
            <a:r>
              <a:rPr lang="ko-KR" altLang="en-US" sz="1050" b="1" dirty="0" err="1" smtClean="0">
                <a:latin typeface="+mn-ea"/>
              </a:rPr>
              <a:t>차열</a:t>
            </a:r>
            <a:r>
              <a:rPr lang="ko-KR" altLang="en-US" sz="1050" b="1" dirty="0" smtClean="0">
                <a:latin typeface="+mn-ea"/>
              </a:rPr>
              <a:t> 비교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848545" y="1208370"/>
            <a:ext cx="8244408" cy="19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 유리에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와 타사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필름을 부착한 후 실내로 유입되는 열과 표면온도를 촬영하여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열유입을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비교한 결과입니다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48544" y="3636875"/>
            <a:ext cx="3362215" cy="944253"/>
            <a:chOff x="848544" y="3636875"/>
            <a:chExt cx="3362215" cy="944253"/>
          </a:xfrm>
        </p:grpSpPr>
        <p:sp>
          <p:nvSpPr>
            <p:cNvPr id="22" name="Rectangle 9"/>
            <p:cNvSpPr txBox="1">
              <a:spLocks noChangeArrowheads="1"/>
            </p:cNvSpPr>
            <p:nvPr/>
          </p:nvSpPr>
          <p:spPr bwMode="auto">
            <a:xfrm>
              <a:off x="848545" y="3636875"/>
              <a:ext cx="2952327" cy="172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0" rIns="72000" bIns="0" anchor="t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kumimoji="0" lang="en-US" altLang="ko-KR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- </a:t>
              </a:r>
              <a:r>
                <a:rPr kumimoji="0" lang="ko-KR" altLang="en-US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필름 부착 후 표면온도 비교 결과</a:t>
              </a:r>
              <a:endPara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848544" y="3852899"/>
              <a:ext cx="3362215" cy="728229"/>
              <a:chOff x="985629" y="3645024"/>
              <a:chExt cx="3362215" cy="728229"/>
            </a:xfrm>
          </p:grpSpPr>
          <p:sp>
            <p:nvSpPr>
              <p:cNvPr id="23" name="Rectangle 9"/>
              <p:cNvSpPr txBox="1">
                <a:spLocks noChangeArrowheads="1"/>
              </p:cNvSpPr>
              <p:nvPr/>
            </p:nvSpPr>
            <p:spPr bwMode="auto">
              <a:xfrm>
                <a:off x="985629" y="3685674"/>
                <a:ext cx="1042729" cy="288032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 wrap="square" lIns="72000" tIns="36000" rIns="72000" bIns="36000" anchor="ctr">
                <a:noAutofit/>
              </a:bodyPr>
              <a:lstStyle/>
              <a:p>
                <a:pPr algn="ctr"/>
                <a:r>
                  <a:rPr lang="en-US" altLang="ko-KR" sz="800" b="1" dirty="0" smtClean="0">
                    <a:solidFill>
                      <a:srgbClr val="C00000"/>
                    </a:solidFill>
                  </a:rPr>
                  <a:t>NITTO</a:t>
                </a:r>
                <a:r>
                  <a:rPr lang="ko-KR" altLang="en-US" sz="800" b="1" dirty="0">
                    <a:solidFill>
                      <a:srgbClr val="C00000"/>
                    </a:solidFill>
                  </a:rPr>
                  <a:t>社 </a:t>
                </a:r>
                <a:endParaRPr lang="en-US" altLang="ko-KR" sz="800" b="1" dirty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altLang="ko-KR" sz="800" b="1" dirty="0" smtClean="0">
                    <a:solidFill>
                      <a:srgbClr val="C00000"/>
                    </a:solidFill>
                  </a:rPr>
                  <a:t>PENJEREX 7060S</a:t>
                </a:r>
                <a:endParaRPr kumimoji="0"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4" name="Rectangle 9"/>
              <p:cNvSpPr txBox="1">
                <a:spLocks noChangeArrowheads="1"/>
              </p:cNvSpPr>
              <p:nvPr/>
            </p:nvSpPr>
            <p:spPr bwMode="auto">
              <a:xfrm>
                <a:off x="2000672" y="3645024"/>
                <a:ext cx="4320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72000" bIns="0" anchor="t">
                <a:spAutoFit/>
              </a:bodyPr>
              <a:lstStyle/>
              <a:p>
                <a:r>
                  <a:rPr lang="en-US" altLang="ko-KR" sz="2400" b="1" dirty="0" smtClean="0"/>
                  <a:t>&lt;</a:t>
                </a:r>
                <a:endParaRPr kumimoji="0"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6" name="Rectangle 9"/>
              <p:cNvSpPr txBox="1">
                <a:spLocks noChangeArrowheads="1"/>
              </p:cNvSpPr>
              <p:nvPr/>
            </p:nvSpPr>
            <p:spPr bwMode="auto">
              <a:xfrm>
                <a:off x="2360712" y="3685674"/>
                <a:ext cx="814081" cy="288032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 wrap="square" lIns="72000" tIns="36000" rIns="72000" bIns="36000" anchor="ctr">
                <a:noAutofit/>
              </a:bodyPr>
              <a:lstStyle/>
              <a:p>
                <a:pPr algn="ctr"/>
                <a:r>
                  <a:rPr lang="ko-KR" altLang="en-US" sz="800" b="1" dirty="0" err="1"/>
                  <a:t>미부착유리</a:t>
                </a:r>
                <a:r>
                  <a:rPr lang="ko-KR" altLang="en-US" sz="800" b="1" dirty="0"/>
                  <a:t> </a:t>
                </a:r>
                <a:endParaRPr lang="en-US" altLang="ko-KR" sz="800" b="1" dirty="0"/>
              </a:p>
            </p:txBody>
          </p:sp>
          <p:sp>
            <p:nvSpPr>
              <p:cNvPr id="27" name="Rectangle 9"/>
              <p:cNvSpPr txBox="1">
                <a:spLocks noChangeArrowheads="1"/>
              </p:cNvSpPr>
              <p:nvPr/>
            </p:nvSpPr>
            <p:spPr bwMode="auto">
              <a:xfrm>
                <a:off x="1345670" y="4044571"/>
                <a:ext cx="822447" cy="288032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 wrap="square" lIns="72000" tIns="36000" rIns="72000" bIns="36000" anchor="ctr">
                <a:noAutofit/>
              </a:bodyPr>
              <a:lstStyle/>
              <a:p>
                <a:pPr algn="ctr"/>
                <a:r>
                  <a:rPr lang="en-US" altLang="ko-KR" sz="800" b="1" dirty="0">
                    <a:solidFill>
                      <a:srgbClr val="0070C0"/>
                    </a:solidFill>
                  </a:rPr>
                  <a:t>SKC</a:t>
                </a:r>
                <a:r>
                  <a:rPr lang="ko-KR" altLang="en-US" sz="800" b="1" dirty="0">
                    <a:solidFill>
                      <a:srgbClr val="0070C0"/>
                    </a:solidFill>
                  </a:rPr>
                  <a:t>社 </a:t>
                </a:r>
                <a:endParaRPr lang="en-US" altLang="ko-KR" sz="800" b="1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altLang="ko-KR" sz="800" b="1" dirty="0">
                    <a:solidFill>
                      <a:srgbClr val="0070C0"/>
                    </a:solidFill>
                  </a:rPr>
                  <a:t>NS 7080</a:t>
                </a:r>
                <a:endParaRPr lang="en-US" altLang="ko-KR" sz="800" b="1" dirty="0"/>
              </a:p>
            </p:txBody>
          </p:sp>
          <p:sp>
            <p:nvSpPr>
              <p:cNvPr id="28" name="Rectangle 9"/>
              <p:cNvSpPr txBox="1">
                <a:spLocks noChangeArrowheads="1"/>
              </p:cNvSpPr>
              <p:nvPr/>
            </p:nvSpPr>
            <p:spPr bwMode="auto">
              <a:xfrm>
                <a:off x="2137757" y="4003921"/>
                <a:ext cx="4320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72000" bIns="0" anchor="t">
                <a:spAutoFit/>
              </a:bodyPr>
              <a:lstStyle/>
              <a:p>
                <a:r>
                  <a:rPr lang="en-US" altLang="ko-KR" sz="2400" b="1" dirty="0" smtClean="0"/>
                  <a:t>&lt;</a:t>
                </a:r>
                <a:endParaRPr kumimoji="0"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9" name="Rectangle 9"/>
              <p:cNvSpPr txBox="1">
                <a:spLocks noChangeArrowheads="1"/>
              </p:cNvSpPr>
              <p:nvPr/>
            </p:nvSpPr>
            <p:spPr bwMode="auto">
              <a:xfrm>
                <a:off x="2482735" y="4044571"/>
                <a:ext cx="784989" cy="288032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 wrap="square" lIns="72000" tIns="36000" rIns="72000" bIns="36000" anchor="ctr">
                <a:noAutofit/>
              </a:bodyPr>
              <a:lstStyle/>
              <a:p>
                <a:pPr algn="ctr"/>
                <a:r>
                  <a:rPr lang="en-US" altLang="ko-KR" sz="800" b="1" dirty="0" smtClean="0">
                    <a:solidFill>
                      <a:srgbClr val="0070C0"/>
                    </a:solidFill>
                  </a:rPr>
                  <a:t>NEXFIL</a:t>
                </a:r>
                <a:r>
                  <a:rPr lang="ko-KR" altLang="en-US" sz="800" b="1" dirty="0" smtClean="0">
                    <a:solidFill>
                      <a:srgbClr val="0070C0"/>
                    </a:solidFill>
                  </a:rPr>
                  <a:t>社 </a:t>
                </a:r>
                <a:endParaRPr lang="en-US" altLang="ko-KR" sz="800" b="1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altLang="ko-KR" sz="800" b="1" dirty="0" smtClean="0">
                    <a:solidFill>
                      <a:srgbClr val="0070C0"/>
                    </a:solidFill>
                  </a:rPr>
                  <a:t>SSL999</a:t>
                </a:r>
                <a:endParaRPr lang="en-US" altLang="ko-KR" sz="800" b="1" dirty="0"/>
              </a:p>
            </p:txBody>
          </p:sp>
          <p:sp>
            <p:nvSpPr>
              <p:cNvPr id="30" name="Rectangle 9"/>
              <p:cNvSpPr txBox="1">
                <a:spLocks noChangeArrowheads="1"/>
              </p:cNvSpPr>
              <p:nvPr/>
            </p:nvSpPr>
            <p:spPr bwMode="auto">
              <a:xfrm>
                <a:off x="3152800" y="3645024"/>
                <a:ext cx="4320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72000" bIns="0" anchor="t">
                <a:spAutoFit/>
              </a:bodyPr>
              <a:lstStyle/>
              <a:p>
                <a:r>
                  <a:rPr lang="en-US" altLang="ko-KR" sz="2400" b="1" dirty="0" smtClean="0"/>
                  <a:t>&lt;</a:t>
                </a:r>
                <a:endParaRPr kumimoji="0"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31" name="Rectangle 9"/>
              <p:cNvSpPr txBox="1">
                <a:spLocks noChangeArrowheads="1"/>
              </p:cNvSpPr>
              <p:nvPr/>
            </p:nvSpPr>
            <p:spPr bwMode="auto">
              <a:xfrm>
                <a:off x="1057637" y="4003921"/>
                <a:ext cx="4320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72000" bIns="0" anchor="t">
                <a:spAutoFit/>
              </a:bodyPr>
              <a:lstStyle/>
              <a:p>
                <a:r>
                  <a:rPr lang="en-US" altLang="ko-KR" sz="2400" b="1" dirty="0" smtClean="0"/>
                  <a:t>&lt;</a:t>
                </a:r>
                <a:endParaRPr kumimoji="0"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57" name="Rectangle 9"/>
              <p:cNvSpPr txBox="1">
                <a:spLocks noChangeArrowheads="1"/>
              </p:cNvSpPr>
              <p:nvPr/>
            </p:nvSpPr>
            <p:spPr bwMode="auto">
              <a:xfrm>
                <a:off x="3484662" y="3685674"/>
                <a:ext cx="814081" cy="288032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 wrap="square" lIns="72000" tIns="36000" rIns="72000" bIns="36000" anchor="ctr">
                <a:noAutofit/>
              </a:bodyPr>
              <a:lstStyle/>
              <a:p>
                <a:pPr algn="ctr"/>
                <a:r>
                  <a:rPr lang="en-US" altLang="ko-KR" sz="800" b="1" dirty="0">
                    <a:solidFill>
                      <a:srgbClr val="0070C0"/>
                    </a:solidFill>
                  </a:rPr>
                  <a:t>3M</a:t>
                </a:r>
                <a:r>
                  <a:rPr lang="ko-KR" altLang="en-US" sz="800" b="1" dirty="0">
                    <a:solidFill>
                      <a:srgbClr val="0070C0"/>
                    </a:solidFill>
                  </a:rPr>
                  <a:t>社 </a:t>
                </a:r>
                <a:endParaRPr lang="en-US" altLang="ko-KR" sz="800" b="1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altLang="ko-KR" sz="800" b="1" dirty="0">
                    <a:solidFill>
                      <a:srgbClr val="0070C0"/>
                    </a:solidFill>
                  </a:rPr>
                  <a:t>PRESTIGE 70</a:t>
                </a:r>
                <a:endParaRPr lang="en-US" altLang="ko-KR" sz="800" b="1" dirty="0"/>
              </a:p>
            </p:txBody>
          </p:sp>
          <p:sp>
            <p:nvSpPr>
              <p:cNvPr id="58" name="Rectangle 9"/>
              <p:cNvSpPr txBox="1">
                <a:spLocks noChangeArrowheads="1"/>
              </p:cNvSpPr>
              <p:nvPr/>
            </p:nvSpPr>
            <p:spPr bwMode="auto">
              <a:xfrm>
                <a:off x="3217877" y="4003921"/>
                <a:ext cx="4320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0" rIns="72000" bIns="0" anchor="t">
                <a:spAutoFit/>
              </a:bodyPr>
              <a:lstStyle/>
              <a:p>
                <a:r>
                  <a:rPr lang="en-US" altLang="ko-KR" sz="2400" b="1" dirty="0" smtClean="0"/>
                  <a:t>&lt;</a:t>
                </a:r>
                <a:endParaRPr kumimoji="0"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59" name="Rectangle 9"/>
              <p:cNvSpPr txBox="1">
                <a:spLocks noChangeArrowheads="1"/>
              </p:cNvSpPr>
              <p:nvPr/>
            </p:nvSpPr>
            <p:spPr bwMode="auto">
              <a:xfrm>
                <a:off x="3562855" y="4044571"/>
                <a:ext cx="784989" cy="288032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 wrap="square" lIns="72000" tIns="36000" rIns="72000" bIns="36000" anchor="ctr">
                <a:noAutofit/>
              </a:bodyPr>
              <a:lstStyle/>
              <a:p>
                <a:pPr algn="ctr"/>
                <a:r>
                  <a:rPr lang="ko-KR" altLang="en-US" sz="800" b="1" dirty="0" err="1" smtClean="0">
                    <a:solidFill>
                      <a:srgbClr val="0070C0"/>
                    </a:solidFill>
                  </a:rPr>
                  <a:t>상보社</a:t>
                </a:r>
                <a:endParaRPr lang="en-US" altLang="ko-KR" sz="800" b="1" dirty="0" smtClean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altLang="ko-KR" sz="800" b="1" dirty="0" smtClean="0">
                    <a:solidFill>
                      <a:srgbClr val="0070C0"/>
                    </a:solidFill>
                  </a:rPr>
                  <a:t>IBLDF 5095</a:t>
                </a:r>
                <a:r>
                  <a:rPr lang="ko-KR" altLang="en-US" sz="800" b="1" dirty="0" smtClean="0">
                    <a:solidFill>
                      <a:srgbClr val="0070C0"/>
                    </a:solidFill>
                  </a:rPr>
                  <a:t> </a:t>
                </a:r>
                <a:endParaRPr lang="en-US" altLang="ko-KR" sz="8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32" name="Rectangle 9"/>
          <p:cNvSpPr txBox="1">
            <a:spLocks noChangeArrowheads="1"/>
          </p:cNvSpPr>
          <p:nvPr/>
        </p:nvSpPr>
        <p:spPr bwMode="auto">
          <a:xfrm>
            <a:off x="848545" y="4581128"/>
            <a:ext cx="8244408" cy="19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와 타사 성능 비교표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245708"/>
              </p:ext>
            </p:extLst>
          </p:nvPr>
        </p:nvGraphicFramePr>
        <p:xfrm>
          <a:off x="992560" y="4854812"/>
          <a:ext cx="7884000" cy="1728000"/>
        </p:xfrm>
        <a:graphic>
          <a:graphicData uri="http://schemas.openxmlformats.org/drawingml/2006/table">
            <a:tbl>
              <a:tblPr/>
              <a:tblGrid>
                <a:gridCol w="1944000"/>
                <a:gridCol w="1188000"/>
                <a:gridCol w="1188000"/>
                <a:gridCol w="1188000"/>
                <a:gridCol w="1188000"/>
                <a:gridCol w="1188000"/>
              </a:tblGrid>
              <a:tr h="2160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시험항목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SKC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NITTO DENKO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3M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NEXFIL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상보</a:t>
                      </a:r>
                      <a:endParaRPr lang="ko-KR" alt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NS 7080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Penjerex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 7060S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Prestige 70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SSL 999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IBLDF 5095</a:t>
                      </a:r>
                      <a:endParaRPr lang="en-US" altLang="ko-KR" sz="8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가시광선 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투과율 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(%)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64.1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68.0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68.8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64.2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57.2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태양방사 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반사율 실외면</a:t>
                      </a:r>
                      <a:r>
                        <a:rPr lang="en-US" altLang="ko-KR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유리면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 (%)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17.9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33.0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19.7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16.4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6.2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가시광선 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반사율 실외면</a:t>
                      </a:r>
                      <a:r>
                        <a:rPr lang="en-US" altLang="ko-KR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유리면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 (%)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14.6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12.6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8.0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11.5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7.5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태양방사 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흡수율 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(%)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42.8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20.8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39.2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51.9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62.5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차폐계수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0.57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0.56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err="1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열관류율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(W/㎡K)</a:t>
                      </a:r>
                      <a:endParaRPr lang="en-US" altLang="ko-KR" sz="800" dirty="0" smtClean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5.7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3.45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5.8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5.6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6.0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95300" y="1966913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920552" y="1484784"/>
            <a:ext cx="3168352" cy="2112235"/>
            <a:chOff x="920552" y="1100741"/>
            <a:chExt cx="7920880" cy="5280587"/>
          </a:xfrm>
        </p:grpSpPr>
        <p:pic>
          <p:nvPicPr>
            <p:cNvPr id="25" name="Picture 2" descr="\\Jhcompany\001 ├ 건축 영업 프로젝트\★_포스코_송도_동북아무역센터(15)\20150306 대우인터내셔널_포스메이트 박동식\20150316 동북아무역센터 22층 주야간 열화상촬영\60D\__메인촬영\01_오전시공\IMG_417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552" y="1100741"/>
              <a:ext cx="7920880" cy="528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9"/>
            <p:cNvSpPr txBox="1">
              <a:spLocks noChangeArrowheads="1"/>
            </p:cNvSpPr>
            <p:nvPr/>
          </p:nvSpPr>
          <p:spPr bwMode="auto">
            <a:xfrm>
              <a:off x="1352600" y="5013176"/>
              <a:ext cx="1008113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ko-KR" altLang="en-US" sz="600" b="1" dirty="0" err="1" smtClean="0">
                  <a:latin typeface="맑은 고딕" pitchFamily="50" charset="-127"/>
                  <a:ea typeface="맑은 고딕" pitchFamily="50" charset="-127"/>
                </a:rPr>
                <a:t>미부착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4" name="Rectangle 9"/>
            <p:cNvSpPr txBox="1">
              <a:spLocks noChangeArrowheads="1"/>
            </p:cNvSpPr>
            <p:nvPr/>
          </p:nvSpPr>
          <p:spPr bwMode="auto">
            <a:xfrm>
              <a:off x="2435605" y="5013176"/>
              <a:ext cx="1185250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SKC NS7080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5" name="Rectangle 9"/>
            <p:cNvSpPr txBox="1">
              <a:spLocks noChangeArrowheads="1"/>
            </p:cNvSpPr>
            <p:nvPr/>
          </p:nvSpPr>
          <p:spPr bwMode="auto">
            <a:xfrm>
              <a:off x="3690067" y="5013176"/>
              <a:ext cx="1190923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PENJEREX 7060S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6" name="Rectangle 9"/>
            <p:cNvSpPr txBox="1">
              <a:spLocks noChangeArrowheads="1"/>
            </p:cNvSpPr>
            <p:nvPr/>
          </p:nvSpPr>
          <p:spPr bwMode="auto">
            <a:xfrm>
              <a:off x="4956892" y="5013176"/>
              <a:ext cx="1190923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3M Prestige70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7" name="Rectangle 9"/>
            <p:cNvSpPr txBox="1">
              <a:spLocks noChangeArrowheads="1"/>
            </p:cNvSpPr>
            <p:nvPr/>
          </p:nvSpPr>
          <p:spPr bwMode="auto">
            <a:xfrm>
              <a:off x="6210350" y="5013176"/>
              <a:ext cx="1190923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NEXFIL SSL999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8" name="Rectangle 9"/>
            <p:cNvSpPr txBox="1">
              <a:spLocks noChangeArrowheads="1"/>
            </p:cNvSpPr>
            <p:nvPr/>
          </p:nvSpPr>
          <p:spPr bwMode="auto">
            <a:xfrm>
              <a:off x="7471495" y="5013176"/>
              <a:ext cx="1009898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ko-KR" altLang="en-US" sz="600" b="1" dirty="0">
                  <a:latin typeface="맑은 고딕" pitchFamily="50" charset="-127"/>
                  <a:ea typeface="맑은 고딕" pitchFamily="50" charset="-127"/>
                </a:rPr>
                <a:t>상보 </a:t>
              </a:r>
              <a:r>
                <a:rPr lang="en-US" altLang="ko-KR" sz="600" b="1" dirty="0">
                  <a:latin typeface="맑은 고딕" pitchFamily="50" charset="-127"/>
                  <a:ea typeface="맑은 고딕" pitchFamily="50" charset="-127"/>
                </a:rPr>
                <a:t>IBLDF 5095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485023" y="1484785"/>
            <a:ext cx="4356409" cy="3168352"/>
            <a:chOff x="4485023" y="1484785"/>
            <a:chExt cx="4356409" cy="3168352"/>
          </a:xfrm>
        </p:grpSpPr>
        <p:pic>
          <p:nvPicPr>
            <p:cNvPr id="1026" name="Picture 2" descr="\\Jhcompany\001 ├ 건축 영업 프로젝트\★_포스코_송도_동북아무역센터(15)\20150306 대우인터내셔널_포스메이트 박동식\20150316 동북아무역센터 22층 주야간 열화상촬영\T640\__★시간대별열화상\1400(-■Qs)\IR_070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29"/>
            <a:stretch/>
          </p:blipFill>
          <p:spPr bwMode="auto">
            <a:xfrm>
              <a:off x="4485023" y="1484785"/>
              <a:ext cx="4356409" cy="3168352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9"/>
            <p:cNvSpPr txBox="1">
              <a:spLocks noChangeArrowheads="1"/>
            </p:cNvSpPr>
            <p:nvPr/>
          </p:nvSpPr>
          <p:spPr bwMode="auto">
            <a:xfrm>
              <a:off x="4592960" y="1759642"/>
              <a:ext cx="403245" cy="23522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ko-KR" altLang="en-US" sz="600" b="1" dirty="0" err="1" smtClean="0">
                  <a:latin typeface="맑은 고딕" pitchFamily="50" charset="-127"/>
                  <a:ea typeface="맑은 고딕" pitchFamily="50" charset="-127"/>
                </a:rPr>
                <a:t>미부착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0" name="Rectangle 9"/>
            <p:cNvSpPr txBox="1">
              <a:spLocks noChangeArrowheads="1"/>
            </p:cNvSpPr>
            <p:nvPr/>
          </p:nvSpPr>
          <p:spPr bwMode="auto">
            <a:xfrm>
              <a:off x="5241032" y="1759642"/>
              <a:ext cx="474100" cy="23522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SKC NS7080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1" name="Rectangle 9"/>
            <p:cNvSpPr txBox="1">
              <a:spLocks noChangeArrowheads="1"/>
            </p:cNvSpPr>
            <p:nvPr/>
          </p:nvSpPr>
          <p:spPr bwMode="auto">
            <a:xfrm>
              <a:off x="6033120" y="1759642"/>
              <a:ext cx="476369" cy="23522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PENJEREX 7060S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2" name="Rectangle 9"/>
            <p:cNvSpPr txBox="1">
              <a:spLocks noChangeArrowheads="1"/>
            </p:cNvSpPr>
            <p:nvPr/>
          </p:nvSpPr>
          <p:spPr bwMode="auto">
            <a:xfrm>
              <a:off x="6783560" y="1759642"/>
              <a:ext cx="476369" cy="23522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3M Prestige70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3" name="Rectangle 9"/>
            <p:cNvSpPr txBox="1">
              <a:spLocks noChangeArrowheads="1"/>
            </p:cNvSpPr>
            <p:nvPr/>
          </p:nvSpPr>
          <p:spPr bwMode="auto">
            <a:xfrm>
              <a:off x="7572975" y="1753344"/>
              <a:ext cx="476369" cy="23522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NEXFIL SSL999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4" name="Rectangle 9"/>
            <p:cNvSpPr txBox="1">
              <a:spLocks noChangeArrowheads="1"/>
            </p:cNvSpPr>
            <p:nvPr/>
          </p:nvSpPr>
          <p:spPr bwMode="auto">
            <a:xfrm>
              <a:off x="8337376" y="1753344"/>
              <a:ext cx="403959" cy="23522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ko-KR" altLang="en-US" sz="600" b="1" dirty="0">
                  <a:latin typeface="맑은 고딕" pitchFamily="50" charset="-127"/>
                  <a:ea typeface="맑은 고딕" pitchFamily="50" charset="-127"/>
                </a:rPr>
                <a:t>상보 </a:t>
              </a:r>
              <a:r>
                <a:rPr lang="en-US" altLang="ko-KR" sz="600" b="1" dirty="0">
                  <a:latin typeface="맑은 고딕" pitchFamily="50" charset="-127"/>
                  <a:ea typeface="맑은 고딕" pitchFamily="50" charset="-127"/>
                </a:rPr>
                <a:t>IBLDF 5095</a:t>
              </a:r>
            </a:p>
          </p:txBody>
        </p:sp>
      </p:grpSp>
      <p:sp>
        <p:nvSpPr>
          <p:cNvPr id="45" name="Rectangle 9"/>
          <p:cNvSpPr txBox="1">
            <a:spLocks noChangeArrowheads="1"/>
          </p:cNvSpPr>
          <p:nvPr/>
        </p:nvSpPr>
        <p:spPr bwMode="auto">
          <a:xfrm>
            <a:off x="452095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29.2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Rectangle 9"/>
          <p:cNvSpPr txBox="1">
            <a:spLocks noChangeArrowheads="1"/>
          </p:cNvSpPr>
          <p:nvPr/>
        </p:nvSpPr>
        <p:spPr bwMode="auto">
          <a:xfrm>
            <a:off x="520675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34.3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Rectangle 9"/>
          <p:cNvSpPr txBox="1">
            <a:spLocks noChangeArrowheads="1"/>
          </p:cNvSpPr>
          <p:nvPr/>
        </p:nvSpPr>
        <p:spPr bwMode="auto">
          <a:xfrm>
            <a:off x="5997327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23.7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Rectangle 9"/>
          <p:cNvSpPr txBox="1">
            <a:spLocks noChangeArrowheads="1"/>
          </p:cNvSpPr>
          <p:nvPr/>
        </p:nvSpPr>
        <p:spPr bwMode="auto">
          <a:xfrm>
            <a:off x="674980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33.3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Rectangle 9"/>
          <p:cNvSpPr txBox="1">
            <a:spLocks noChangeArrowheads="1"/>
          </p:cNvSpPr>
          <p:nvPr/>
        </p:nvSpPr>
        <p:spPr bwMode="auto">
          <a:xfrm>
            <a:off x="753085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34.6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Rectangle 9"/>
          <p:cNvSpPr txBox="1">
            <a:spLocks noChangeArrowheads="1"/>
          </p:cNvSpPr>
          <p:nvPr/>
        </p:nvSpPr>
        <p:spPr bwMode="auto">
          <a:xfrm>
            <a:off x="825475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35.4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5610134" y="3284984"/>
            <a:ext cx="1330540" cy="1296144"/>
            <a:chOff x="5610134" y="3284984"/>
            <a:chExt cx="1330540" cy="1296144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5610134" y="3789040"/>
              <a:ext cx="1330540" cy="792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ko-KR" altLang="en-US" sz="700" b="1" dirty="0" smtClean="0">
                  <a:solidFill>
                    <a:schemeClr val="tx1"/>
                  </a:solidFill>
                </a:rPr>
                <a:t>필름의 </a:t>
              </a:r>
              <a:r>
                <a:rPr lang="ko-KR" altLang="en-US" sz="700" b="1" dirty="0" err="1" smtClean="0">
                  <a:solidFill>
                    <a:schemeClr val="tx1"/>
                  </a:solidFill>
                </a:rPr>
                <a:t>외부열</a:t>
              </a:r>
              <a:r>
                <a:rPr lang="ko-KR" altLang="en-US" sz="700" b="1" dirty="0" smtClean="0">
                  <a:solidFill>
                    <a:schemeClr val="tx1"/>
                  </a:solidFill>
                </a:rPr>
                <a:t> 반사가 높고 </a:t>
              </a:r>
              <a:endParaRPr lang="en-US" altLang="ko-KR" sz="7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700" b="1" dirty="0" err="1" smtClean="0">
                  <a:solidFill>
                    <a:schemeClr val="tx1"/>
                  </a:solidFill>
                </a:rPr>
                <a:t>열흡수가</a:t>
              </a:r>
              <a:r>
                <a:rPr lang="ko-KR" altLang="en-US" sz="700" b="1" dirty="0" smtClean="0">
                  <a:solidFill>
                    <a:schemeClr val="tx1"/>
                  </a:solidFill>
                </a:rPr>
                <a:t> 낮으면서 </a:t>
              </a:r>
              <a:endParaRPr lang="en-US" altLang="ko-KR" sz="7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700" b="1" dirty="0" smtClean="0">
                  <a:solidFill>
                    <a:schemeClr val="tx1"/>
                  </a:solidFill>
                </a:rPr>
                <a:t>실내 </a:t>
              </a:r>
              <a:r>
                <a:rPr lang="ko-KR" altLang="en-US" sz="700" b="1" dirty="0" err="1" smtClean="0">
                  <a:solidFill>
                    <a:schemeClr val="tx1"/>
                  </a:solidFill>
                </a:rPr>
                <a:t>냉방열</a:t>
              </a:r>
              <a:r>
                <a:rPr lang="ko-KR" altLang="en-US" sz="700" b="1" dirty="0" smtClean="0">
                  <a:solidFill>
                    <a:schemeClr val="tx1"/>
                  </a:solidFill>
                </a:rPr>
                <a:t> 반사</a:t>
              </a:r>
              <a:endParaRPr lang="en-US" altLang="ko-KR" sz="700" b="1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ko-KR" sz="700" b="1" dirty="0" smtClean="0">
                  <a:solidFill>
                    <a:schemeClr val="tx1"/>
                  </a:solidFill>
                </a:rPr>
                <a:t>▼</a:t>
              </a:r>
              <a:endParaRPr lang="en-US" altLang="ko-KR" sz="7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900" b="1" dirty="0" smtClean="0">
                  <a:solidFill>
                    <a:srgbClr val="0070C0"/>
                  </a:solidFill>
                </a:rPr>
                <a:t>표면온도 저하</a:t>
              </a:r>
              <a:endParaRPr lang="ko-KR" altLang="en-US" sz="900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아래쪽 화살표 7"/>
            <p:cNvSpPr/>
            <p:nvPr/>
          </p:nvSpPr>
          <p:spPr>
            <a:xfrm>
              <a:off x="6188199" y="3284984"/>
              <a:ext cx="126537" cy="504056"/>
            </a:xfrm>
            <a:prstGeom prst="downArrow">
              <a:avLst>
                <a:gd name="adj1" fmla="val 42472"/>
                <a:gd name="adj2" fmla="val 1177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634438" y="3284983"/>
            <a:ext cx="2651973" cy="1047620"/>
            <a:chOff x="5634438" y="3284983"/>
            <a:chExt cx="2651973" cy="1047620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7070866" y="3789040"/>
              <a:ext cx="1152276" cy="5435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700" b="1" dirty="0" err="1" smtClean="0">
                  <a:solidFill>
                    <a:schemeClr val="tx1"/>
                  </a:solidFill>
                </a:rPr>
                <a:t>열유입</a:t>
              </a:r>
              <a:r>
                <a:rPr lang="ko-KR" altLang="en-US" sz="700" b="1" dirty="0" smtClean="0">
                  <a:solidFill>
                    <a:schemeClr val="tx1"/>
                  </a:solidFill>
                </a:rPr>
                <a:t> 및 </a:t>
              </a:r>
              <a:r>
                <a:rPr lang="ko-KR" altLang="en-US" sz="700" b="1" dirty="0" err="1" smtClean="0">
                  <a:solidFill>
                    <a:schemeClr val="tx1"/>
                  </a:solidFill>
                </a:rPr>
                <a:t>열흡수</a:t>
              </a:r>
              <a:r>
                <a:rPr lang="ko-KR" altLang="en-US" sz="700" b="1" dirty="0" smtClean="0">
                  <a:solidFill>
                    <a:schemeClr val="tx1"/>
                  </a:solidFill>
                </a:rPr>
                <a:t> 상승</a:t>
              </a:r>
              <a:endParaRPr lang="en-US" altLang="ko-KR" sz="700" b="1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ko-KR" sz="700" b="1" dirty="0" smtClean="0">
                  <a:solidFill>
                    <a:schemeClr val="tx1"/>
                  </a:solidFill>
                </a:rPr>
                <a:t>▼</a:t>
              </a:r>
              <a:endParaRPr lang="en-US" altLang="ko-KR" sz="7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900" b="1" dirty="0" smtClean="0">
                  <a:solidFill>
                    <a:srgbClr val="C00000"/>
                  </a:solidFill>
                </a:rPr>
                <a:t>표면온도 상승</a:t>
              </a:r>
              <a:endParaRPr lang="ko-KR" altLang="en-US" sz="900" b="1" dirty="0">
                <a:solidFill>
                  <a:srgbClr val="C00000"/>
                </a:solidFill>
              </a:endParaRPr>
            </a:p>
          </p:txBody>
        </p:sp>
        <p:sp>
          <p:nvSpPr>
            <p:cNvPr id="53" name="아래쪽 화살표 52"/>
            <p:cNvSpPr/>
            <p:nvPr/>
          </p:nvSpPr>
          <p:spPr>
            <a:xfrm rot="2285551">
              <a:off x="8159874" y="3284983"/>
              <a:ext cx="126537" cy="504056"/>
            </a:xfrm>
            <a:prstGeom prst="downArrow">
              <a:avLst>
                <a:gd name="adj1" fmla="val 42472"/>
                <a:gd name="adj2" fmla="val 1177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아래쪽 화살표 53"/>
            <p:cNvSpPr/>
            <p:nvPr/>
          </p:nvSpPr>
          <p:spPr>
            <a:xfrm>
              <a:off x="7678862" y="3284984"/>
              <a:ext cx="126537" cy="489410"/>
            </a:xfrm>
            <a:prstGeom prst="downArrow">
              <a:avLst>
                <a:gd name="adj1" fmla="val 42472"/>
                <a:gd name="adj2" fmla="val 1177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아래쪽 화살표 54"/>
            <p:cNvSpPr/>
            <p:nvPr/>
          </p:nvSpPr>
          <p:spPr>
            <a:xfrm rot="20003309">
              <a:off x="7121650" y="3284984"/>
              <a:ext cx="126537" cy="504056"/>
            </a:xfrm>
            <a:prstGeom prst="downArrow">
              <a:avLst>
                <a:gd name="adj1" fmla="val 42472"/>
                <a:gd name="adj2" fmla="val 1177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아래쪽 화살표 55"/>
            <p:cNvSpPr/>
            <p:nvPr/>
          </p:nvSpPr>
          <p:spPr>
            <a:xfrm rot="17534900">
              <a:off x="6294366" y="2780843"/>
              <a:ext cx="126537" cy="1446394"/>
            </a:xfrm>
            <a:prstGeom prst="downArrow">
              <a:avLst>
                <a:gd name="adj1" fmla="val 42472"/>
                <a:gd name="adj2" fmla="val 1177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1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fld id="{718FBA0B-15F8-4BAF-B54B-5DD6667551AD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60" name="Rectangle 9"/>
          <p:cNvSpPr txBox="1">
            <a:spLocks noChangeArrowheads="1"/>
          </p:cNvSpPr>
          <p:nvPr/>
        </p:nvSpPr>
        <p:spPr bwMode="auto">
          <a:xfrm>
            <a:off x="4960831" y="2568257"/>
            <a:ext cx="3467590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pPr algn="ctr"/>
            <a:r>
              <a:rPr lang="ko-KR" altLang="en-US" sz="1050" b="1" dirty="0" err="1" smtClean="0">
                <a:latin typeface="+mn-ea"/>
              </a:rPr>
              <a:t>부착후</a:t>
            </a:r>
            <a:r>
              <a:rPr lang="ko-KR" altLang="en-US" sz="1050" b="1" dirty="0" smtClean="0">
                <a:latin typeface="+mn-ea"/>
              </a:rPr>
              <a:t> 열화상 카메라 이미지</a:t>
            </a:r>
            <a:endParaRPr lang="en-US" altLang="ko-KR" sz="105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186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 err="1"/>
              <a:t>차열</a:t>
            </a:r>
            <a:r>
              <a:rPr lang="ko-KR" altLang="en-US" dirty="0"/>
              <a:t> 입증 </a:t>
            </a:r>
            <a:r>
              <a:rPr lang="ko-KR" altLang="en-US" dirty="0" smtClean="0"/>
              <a:t>자료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차열원리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632519" y="718028"/>
            <a:ext cx="8460433" cy="3347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dirty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▶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원리 설명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632520" y="980729"/>
            <a:ext cx="86109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2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 smtClean="0">
                <a:latin typeface="맑은 고딕" pitchFamily="50" charset="-127"/>
                <a:ea typeface="맑은 고딕" pitchFamily="50" charset="-127"/>
              </a:rPr>
              <a:t>기존 윈도우 필름</a:t>
            </a:r>
            <a:r>
              <a:rPr lang="en-US" altLang="ko-KR" sz="1000" b="1" dirty="0" smtClean="0">
                <a:latin typeface="맑은 고딕" pitchFamily="50" charset="-127"/>
                <a:ea typeface="맑은 고딕" pitchFamily="50" charset="-127"/>
              </a:rPr>
              <a:t>(3M </a:t>
            </a:r>
            <a:r>
              <a:rPr lang="en-US" altLang="ko-KR" sz="1000" b="1" dirty="0">
                <a:latin typeface="맑은 고딕" pitchFamily="50" charset="-127"/>
                <a:ea typeface="맑은 고딕" pitchFamily="50" charset="-127"/>
              </a:rPr>
              <a:t>Prestige</a:t>
            </a:r>
            <a:r>
              <a:rPr lang="ko-KR" altLang="en-US" sz="1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latin typeface="맑은 고딕" pitchFamily="50" charset="-127"/>
                <a:ea typeface="맑은 고딕" pitchFamily="50" charset="-127"/>
              </a:rPr>
              <a:t>70)</a:t>
            </a:r>
            <a:endParaRPr kumimoji="0" lang="en-US" altLang="ko-KR" sz="1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부제목 2"/>
          <p:cNvSpPr txBox="1">
            <a:spLocks/>
          </p:cNvSpPr>
          <p:nvPr/>
        </p:nvSpPr>
        <p:spPr>
          <a:xfrm>
            <a:off x="632520" y="5613371"/>
            <a:ext cx="9001000" cy="6070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tIns="72000" bIns="72000" anchor="ctr">
            <a:spAutoFit/>
          </a:bodyPr>
          <a:lstStyle/>
          <a:p>
            <a:pPr marL="72000" lvl="2">
              <a:lnSpc>
                <a:spcPct val="150000"/>
              </a:lnSpc>
              <a:defRPr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ko-KR" altLang="en-US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기존 </a:t>
            </a:r>
            <a:r>
              <a:rPr lang="ko-KR" altLang="en-US" sz="1000" b="1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열차단</a:t>
            </a: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단열</a:t>
            </a: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필름과는 </a:t>
            </a:r>
            <a:r>
              <a:rPr lang="ko-KR" altLang="en-US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전혀 다른 방식인 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근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원적외선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영역대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반사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97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%)’ 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기능을 통해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외부열은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차단하고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차열기능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),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000" b="1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72000" lvl="2">
              <a:lnSpc>
                <a:spcPct val="150000"/>
              </a:lnSpc>
              <a:defRPr/>
            </a:pP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실내</a:t>
            </a: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냉기 및 온기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의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열은 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보존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단열 및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보냉기능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하여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하절기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냉방열과</a:t>
            </a: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동절기 난방열이 외부로 손실되지 않도록 합니다</a:t>
            </a: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32519" y="3060640"/>
            <a:ext cx="9001001" cy="2992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tIns="72000" bIns="72000" anchor="ctr">
            <a:spAutoFit/>
          </a:bodyPr>
          <a:lstStyle/>
          <a:p>
            <a:pPr marL="0" lvl="2" algn="ctr">
              <a:defRPr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3M Prestige</a:t>
            </a:r>
            <a:r>
              <a:rPr lang="ko-KR" altLang="en-US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70(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기부착된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열차단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필름</a:t>
            </a: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은 흡수된 열이 실내로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재방출되어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냉방기가 가동되더라도 필름에서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재방출된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열로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냉방열</a:t>
            </a:r>
            <a:r>
              <a:rPr lang="ko-KR" altLang="en-US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손실 발생</a:t>
            </a:r>
            <a:endParaRPr kumimoji="0"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부제목 2"/>
          <p:cNvSpPr txBox="1">
            <a:spLocks/>
          </p:cNvSpPr>
          <p:nvPr/>
        </p:nvSpPr>
        <p:spPr>
          <a:xfrm>
            <a:off x="632520" y="3549210"/>
            <a:ext cx="86109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2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00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00" b="1" dirty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en-US" altLang="ko-KR" sz="10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1374468"/>
            <a:ext cx="7923810" cy="155047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3861048"/>
            <a:ext cx="7923810" cy="155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 err="1"/>
              <a:t>차열</a:t>
            </a:r>
            <a:r>
              <a:rPr lang="ko-KR" altLang="en-US" dirty="0"/>
              <a:t> 입증 자료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632520" y="378904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/>
              <a:t>부착 및 </a:t>
            </a:r>
            <a:r>
              <a:rPr lang="ko-KR" altLang="en-US" sz="1050" b="1" dirty="0" err="1" smtClean="0"/>
              <a:t>미부착에</a:t>
            </a:r>
            <a:r>
              <a:rPr lang="ko-KR" altLang="en-US" sz="1050" b="1" dirty="0" smtClean="0"/>
              <a:t> 따른 실내온도 분포도 비교 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848544" y="4086654"/>
            <a:ext cx="8424935" cy="36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en-US" altLang="ko-KR" sz="1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부착 및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미부착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실내온도 분포를 통해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열유입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및 실내온도 불균형을 비교한 이미지로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필름 부착 후 창가 쪽의 열기가 감소된 것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을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알 수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32520" y="90872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>
                <a:latin typeface="+mn-ea"/>
              </a:rPr>
              <a:t>® </a:t>
            </a:r>
            <a:r>
              <a:rPr lang="en-US" altLang="ko-KR" sz="1050" b="1" baseline="30000" dirty="0" smtClean="0">
                <a:latin typeface="+mn-ea"/>
              </a:rPr>
              <a:t> </a:t>
            </a:r>
            <a:r>
              <a:rPr lang="ko-KR" altLang="en-US" sz="1050" b="1" dirty="0" smtClean="0">
                <a:latin typeface="+mn-ea"/>
              </a:rPr>
              <a:t>부착 및 </a:t>
            </a:r>
            <a:r>
              <a:rPr lang="ko-KR" altLang="en-US" sz="1050" b="1" dirty="0" err="1" smtClean="0">
                <a:latin typeface="+mn-ea"/>
              </a:rPr>
              <a:t>미부착에</a:t>
            </a:r>
            <a:r>
              <a:rPr lang="ko-KR" altLang="en-US" sz="1050" b="1" dirty="0" smtClean="0">
                <a:latin typeface="+mn-ea"/>
              </a:rPr>
              <a:t> 따른 실외 </a:t>
            </a:r>
            <a:r>
              <a:rPr lang="ko-KR" altLang="en-US" sz="1050" b="1" dirty="0" err="1" smtClean="0">
                <a:latin typeface="+mn-ea"/>
              </a:rPr>
              <a:t>차열</a:t>
            </a:r>
            <a:r>
              <a:rPr lang="ko-KR" altLang="en-US" sz="1050" b="1" dirty="0" smtClean="0">
                <a:latin typeface="+mn-ea"/>
              </a:rPr>
              <a:t> 비교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848545" y="1208370"/>
            <a:ext cx="8244408" cy="36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 유리에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필름을 부착한 후 실내로 유입되는 열과 온도를 촬영하여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열유입을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비교한 결과로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필름 부착 후 실내 </a:t>
            </a:r>
            <a:r>
              <a:rPr lang="ko-KR" altLang="en-US" sz="1000" b="1" dirty="0" err="1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열유입이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감소된 것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을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알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수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Picture 2" descr="C:\Users\jinny\Desktop\펜제렉스 제안서\사본 -10_차열 열화상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8" y="1588527"/>
            <a:ext cx="6317982" cy="213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>
            <a:off x="1558088" y="4505825"/>
            <a:ext cx="6347240" cy="2091527"/>
            <a:chOff x="1558088" y="4505825"/>
            <a:chExt cx="6347240" cy="2091527"/>
          </a:xfrm>
        </p:grpSpPr>
        <p:pic>
          <p:nvPicPr>
            <p:cNvPr id="4" name="Picture 3" descr="C:\Users\jinny\Desktop\펜제렉스 제안서\사본 -10_차열 열화상B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088" y="4505825"/>
              <a:ext cx="6347240" cy="1947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9"/>
            <p:cNvSpPr txBox="1">
              <a:spLocks noChangeArrowheads="1"/>
            </p:cNvSpPr>
            <p:nvPr/>
          </p:nvSpPr>
          <p:spPr bwMode="auto">
            <a:xfrm>
              <a:off x="1640632" y="6389818"/>
              <a:ext cx="2926030" cy="207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t"/>
            <a:lstStyle/>
            <a:p>
              <a:pPr algn="ctr"/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&lt; </a:t>
              </a:r>
              <a:r>
                <a:rPr kumimoji="0" lang="ko-KR" altLang="en-US" sz="900" b="1" dirty="0" smtClean="0">
                  <a:latin typeface="맑은 고딕" pitchFamily="50" charset="-127"/>
                  <a:ea typeface="맑은 고딕" pitchFamily="50" charset="-127"/>
                </a:rPr>
                <a:t>필름 부착 전 </a:t>
              </a:r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3" name="Rectangle 9"/>
            <p:cNvSpPr txBox="1">
              <a:spLocks noChangeArrowheads="1"/>
            </p:cNvSpPr>
            <p:nvPr/>
          </p:nvSpPr>
          <p:spPr bwMode="auto">
            <a:xfrm>
              <a:off x="4831507" y="6389818"/>
              <a:ext cx="2926030" cy="207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t"/>
            <a:lstStyle/>
            <a:p>
              <a:pPr algn="ctr"/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&lt; </a:t>
              </a:r>
              <a:r>
                <a:rPr lang="en-US" altLang="ko-KR" sz="900" b="1" dirty="0">
                  <a:latin typeface="맑은 고딕" pitchFamily="50" charset="-127"/>
                  <a:ea typeface="맑은 고딕" pitchFamily="50" charset="-127"/>
                </a:rPr>
                <a:t>PENJEREX</a:t>
              </a:r>
              <a:r>
                <a:rPr lang="en-US" altLang="ko-KR" sz="900" b="1" baseline="30000" dirty="0">
                  <a:latin typeface="맑은 고딕" pitchFamily="50" charset="-127"/>
                  <a:ea typeface="맑은 고딕" pitchFamily="50" charset="-127"/>
                </a:rPr>
                <a:t>® </a:t>
              </a:r>
              <a:r>
                <a:rPr lang="ko-KR" altLang="en-US" sz="900" b="1" dirty="0">
                  <a:latin typeface="맑은 고딕" pitchFamily="50" charset="-127"/>
                  <a:ea typeface="맑은 고딕" pitchFamily="50" charset="-127"/>
                </a:rPr>
                <a:t>부착 </a:t>
              </a:r>
              <a:r>
                <a:rPr lang="ko-KR" altLang="en-US" sz="900" b="1" dirty="0" smtClean="0">
                  <a:latin typeface="맑은 고딕" pitchFamily="50" charset="-127"/>
                  <a:ea typeface="맑은 고딕" pitchFamily="50" charset="-127"/>
                </a:rPr>
                <a:t>후</a:t>
              </a:r>
              <a:r>
                <a:rPr kumimoji="0" lang="ko-KR" altLang="en-US" sz="900" b="1" dirty="0" smtClean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 err="1"/>
              <a:t>차열</a:t>
            </a:r>
            <a:r>
              <a:rPr lang="ko-KR" altLang="en-US" dirty="0"/>
              <a:t> 입증 자료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14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4" t="18739" r="9655" b="50000"/>
          <a:stretch/>
        </p:blipFill>
        <p:spPr>
          <a:xfrm>
            <a:off x="6230376" y="4293096"/>
            <a:ext cx="2539048" cy="210085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24294" r="25385" b="23886"/>
          <a:stretch/>
        </p:blipFill>
        <p:spPr>
          <a:xfrm>
            <a:off x="6289434" y="1412776"/>
            <a:ext cx="2420931" cy="2077420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549123"/>
              </p:ext>
            </p:extLst>
          </p:nvPr>
        </p:nvGraphicFramePr>
        <p:xfrm>
          <a:off x="1080245" y="1484784"/>
          <a:ext cx="5016965" cy="2005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4755"/>
                <a:gridCol w="607035"/>
                <a:gridCol w="607035"/>
                <a:gridCol w="607035"/>
                <a:gridCol w="607035"/>
                <a:gridCol w="607035"/>
                <a:gridCol w="607035"/>
              </a:tblGrid>
              <a:tr h="5013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MODEL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태양열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가시광선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차폐계수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13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투과율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반사율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흡수율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투과율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반사율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13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3mm</a:t>
                      </a:r>
                      <a:r>
                        <a:rPr lang="en-US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ko-KR" altLang="en-US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판유리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83.7%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7.7%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8.6</a:t>
                      </a: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89.8%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8.5%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</a:rPr>
                        <a:t>0.99</a:t>
                      </a:r>
                      <a:endParaRPr lang="en-US" altLang="ko-KR" sz="800" b="1" i="0" u="none" strike="noStrike" dirty="0">
                        <a:solidFill>
                          <a:srgbClr val="C00000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3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3mm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판유리 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+ </a:t>
                      </a:r>
                    </a:p>
                    <a:p>
                      <a:pPr algn="ctr" rtl="0" fontAlgn="ctr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PENJEREX</a:t>
                      </a:r>
                      <a:r>
                        <a:rPr lang="en-US" altLang="ko-KR" sz="800" b="1" baseline="30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® </a:t>
                      </a:r>
                      <a:r>
                        <a:rPr lang="en-US" altLang="ko-KR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PX-7060S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46.2%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33.0%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20.8%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68.5%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12.6%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</a:rPr>
                        <a:t>0.57</a:t>
                      </a:r>
                      <a:endParaRPr lang="en-US" altLang="ko-KR" sz="800" b="1" i="0" u="none" strike="noStrike" dirty="0">
                        <a:solidFill>
                          <a:srgbClr val="C00000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32520" y="90872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 smtClean="0">
                <a:latin typeface="+mn-ea"/>
              </a:rPr>
              <a:t>®  </a:t>
            </a:r>
            <a:r>
              <a:rPr lang="ko-KR" altLang="en-US" sz="1050" b="1" dirty="0" smtClean="0">
                <a:latin typeface="+mn-ea"/>
              </a:rPr>
              <a:t>성능 비교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848545" y="1208370"/>
            <a:ext cx="770485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>
            <a:spAutoFit/>
          </a:bodyPr>
          <a:lstStyle/>
          <a:p>
            <a:pPr fontAlgn="ctr"/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- 3mm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판유리 </a:t>
            </a:r>
            <a:r>
              <a:rPr lang="en-US" altLang="ko-KR" sz="1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vs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PX-7060S (with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3mm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판유리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32520" y="3684286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/>
              <a:t>부착 후 외부 태양열 차단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848545" y="3983936"/>
            <a:ext cx="7704858" cy="30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®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부착 후 외부의 뜨거운 태양열 유입 </a:t>
            </a: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50%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차단</a:t>
            </a:r>
            <a:endParaRPr kumimoji="0"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056651" y="4280247"/>
            <a:ext cx="5040560" cy="2105525"/>
            <a:chOff x="848545" y="4280247"/>
            <a:chExt cx="5040560" cy="2105525"/>
          </a:xfrm>
        </p:grpSpPr>
        <p:sp>
          <p:nvSpPr>
            <p:cNvPr id="11" name="직사각형 10"/>
            <p:cNvSpPr/>
            <p:nvPr/>
          </p:nvSpPr>
          <p:spPr>
            <a:xfrm>
              <a:off x="848545" y="4280247"/>
              <a:ext cx="5040560" cy="2105525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2" name="Picture 2" descr="C:\Users\jinny\Desktop\펜제렉스 제안서\사본 -유입차열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35" y="4567250"/>
              <a:ext cx="4825862" cy="1645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 smtClean="0"/>
              <a:t>®</a:t>
            </a:r>
            <a:r>
              <a:rPr lang="ko-KR" altLang="en-US" dirty="0" smtClean="0"/>
              <a:t> 부착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미부착</a:t>
            </a:r>
            <a:r>
              <a:rPr lang="ko-KR" altLang="en-US" dirty="0" smtClean="0"/>
              <a:t> 온도 비교</a:t>
            </a:r>
            <a:endParaRPr lang="ko-KR" altLang="en-US" dirty="0"/>
          </a:p>
        </p:txBody>
      </p:sp>
      <p:sp>
        <p:nvSpPr>
          <p:cNvPr id="51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fld id="{718FBA0B-15F8-4BAF-B54B-5DD6667551AD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b="9869"/>
          <a:stretch/>
        </p:blipFill>
        <p:spPr>
          <a:xfrm>
            <a:off x="431800" y="1052736"/>
            <a:ext cx="9042400" cy="5302895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32520" y="718028"/>
            <a:ext cx="8460432" cy="3347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b="1" dirty="0">
                <a:latin typeface="+mn-ea"/>
              </a:rPr>
              <a:t>▶ </a:t>
            </a:r>
            <a:r>
              <a:rPr lang="ko-KR" altLang="en-US" sz="1050" b="1" dirty="0" smtClean="0">
                <a:latin typeface="+mn-ea"/>
              </a:rPr>
              <a:t>동북아 무역센터 </a:t>
            </a:r>
            <a:r>
              <a:rPr lang="ko-KR" altLang="en-US" sz="1050" b="1" dirty="0" err="1" smtClean="0">
                <a:latin typeface="+mn-ea"/>
              </a:rPr>
              <a:t>부착후</a:t>
            </a:r>
            <a:r>
              <a:rPr lang="ko-KR" altLang="en-US" sz="1050" b="1" dirty="0" smtClean="0">
                <a:latin typeface="+mn-ea"/>
              </a:rPr>
              <a:t> </a:t>
            </a:r>
            <a:r>
              <a:rPr lang="ko-KR" altLang="en-US" sz="1050" b="1" dirty="0" err="1" smtClean="0">
                <a:latin typeface="맑은 고딕"/>
                <a:ea typeface="맑은 고딕"/>
                <a:cs typeface="Arial" pitchFamily="34" charset="0"/>
              </a:rPr>
              <a:t>포스코</a:t>
            </a:r>
            <a:r>
              <a:rPr lang="ko-KR" altLang="en-US" sz="1050" b="1" dirty="0" smtClean="0">
                <a:latin typeface="맑은 고딕"/>
                <a:ea typeface="맑은 고딕"/>
                <a:cs typeface="Arial" pitchFamily="34" charset="0"/>
              </a:rPr>
              <a:t> 보고자료</a:t>
            </a:r>
            <a:endParaRPr lang="en-US" altLang="ko-KR" sz="1050" dirty="0"/>
          </a:p>
        </p:txBody>
      </p:sp>
    </p:spTree>
    <p:extLst>
      <p:ext uri="{BB962C8B-B14F-4D97-AF65-F5344CB8AC3E}">
        <p14:creationId xmlns:p14="http://schemas.microsoft.com/office/powerpoint/2010/main" val="39473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 부착</a:t>
            </a:r>
            <a:r>
              <a:rPr lang="en-US" altLang="ko-KR" dirty="0"/>
              <a:t>/</a:t>
            </a:r>
            <a:r>
              <a:rPr lang="ko-KR" altLang="en-US" dirty="0" err="1"/>
              <a:t>미부착</a:t>
            </a:r>
            <a:r>
              <a:rPr lang="ko-KR" altLang="en-US" dirty="0"/>
              <a:t> 온도 </a:t>
            </a:r>
            <a:r>
              <a:rPr lang="ko-KR" altLang="en-US" dirty="0" smtClean="0"/>
              <a:t>비교</a:t>
            </a:r>
            <a:r>
              <a:rPr lang="en-US" altLang="ko-KR" dirty="0" smtClean="0"/>
              <a:t>(</a:t>
            </a:r>
            <a:r>
              <a:rPr lang="ko-KR" altLang="en-US" dirty="0" smtClean="0"/>
              <a:t>타사제품 </a:t>
            </a:r>
            <a:r>
              <a:rPr lang="en-US" altLang="ko-KR" dirty="0" smtClean="0"/>
              <a:t>VS </a:t>
            </a:r>
            <a:r>
              <a:rPr lang="en-US" altLang="ko-KR" dirty="0"/>
              <a:t>PENJEREX</a:t>
            </a:r>
            <a:r>
              <a:rPr lang="en-US" altLang="ko-KR" baseline="30000" dirty="0" smtClean="0"/>
              <a:t>®)</a:t>
            </a:r>
            <a:endParaRPr lang="ko-KR" altLang="en-US" dirty="0"/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32520" y="692696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>
                <a:latin typeface="+mn-ea"/>
              </a:rPr>
              <a:t>® </a:t>
            </a:r>
            <a:r>
              <a:rPr lang="en-US" altLang="ko-KR" sz="1050" b="1" baseline="30000" dirty="0" smtClean="0">
                <a:latin typeface="+mn-ea"/>
              </a:rPr>
              <a:t> </a:t>
            </a:r>
            <a:r>
              <a:rPr lang="ko-KR" altLang="en-US" sz="1050" b="1" dirty="0" smtClean="0">
                <a:latin typeface="+mn-ea"/>
              </a:rPr>
              <a:t>및 타사 필름</a:t>
            </a:r>
            <a:r>
              <a:rPr lang="en-US" altLang="ko-KR" sz="1050" b="1" dirty="0">
                <a:latin typeface="+mn-ea"/>
              </a:rPr>
              <a:t> (3M PRESTIGE70)</a:t>
            </a:r>
            <a:r>
              <a:rPr lang="ko-KR" altLang="en-US" sz="1050" b="1" dirty="0" smtClean="0">
                <a:latin typeface="+mn-ea"/>
              </a:rPr>
              <a:t> 부착 온도 비교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848545" y="992346"/>
            <a:ext cx="8244408" cy="19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 유리에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와 타사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</a:t>
            </a:r>
            <a:r>
              <a:rPr lang="en-US" altLang="ko-KR" sz="1000" b="1" dirty="0">
                <a:latin typeface="+mn-ea"/>
              </a:rPr>
              <a:t> (3M PRESTIGE70)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을 부착한 후 창가 주변온도와 실내 온도를 비교한 결과입니다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95300" y="1966913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1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fld id="{718FBA0B-15F8-4BAF-B54B-5DD6667551AD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04528" y="1266701"/>
            <a:ext cx="4308724" cy="3098403"/>
            <a:chOff x="704528" y="1482725"/>
            <a:chExt cx="4308724" cy="3098403"/>
          </a:xfrm>
        </p:grpSpPr>
        <p:grpSp>
          <p:nvGrpSpPr>
            <p:cNvPr id="3" name="그룹 2"/>
            <p:cNvGrpSpPr/>
            <p:nvPr/>
          </p:nvGrpSpPr>
          <p:grpSpPr>
            <a:xfrm>
              <a:off x="704528" y="1482725"/>
              <a:ext cx="4308724" cy="3098403"/>
              <a:chOff x="1104862" y="1482725"/>
              <a:chExt cx="5776653" cy="4153991"/>
            </a:xfrm>
          </p:grpSpPr>
          <p:pic>
            <p:nvPicPr>
              <p:cNvPr id="62" name="그림 6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7" r="2097" b="2271"/>
              <a:stretch/>
            </p:blipFill>
            <p:spPr>
              <a:xfrm>
                <a:off x="1104862" y="1482725"/>
                <a:ext cx="5776653" cy="4153991"/>
              </a:xfrm>
              <a:prstGeom prst="rect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63" name="타원 62"/>
              <p:cNvSpPr/>
              <p:nvPr/>
            </p:nvSpPr>
            <p:spPr>
              <a:xfrm>
                <a:off x="3514842" y="4011749"/>
                <a:ext cx="1209276" cy="567056"/>
              </a:xfrm>
              <a:prstGeom prst="ellipse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 w="12700">
                <a:solidFill>
                  <a:srgbClr val="92D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타원 63"/>
              <p:cNvSpPr/>
              <p:nvPr/>
            </p:nvSpPr>
            <p:spPr>
              <a:xfrm>
                <a:off x="2643240" y="2139541"/>
                <a:ext cx="871602" cy="936104"/>
              </a:xfrm>
              <a:prstGeom prst="ellipse">
                <a:avLst/>
              </a:prstGeom>
              <a:noFill/>
              <a:ln w="12700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아래쪽 화살표 66"/>
              <p:cNvSpPr/>
              <p:nvPr/>
            </p:nvSpPr>
            <p:spPr>
              <a:xfrm>
                <a:off x="3039400" y="2283557"/>
                <a:ext cx="126000" cy="468056"/>
              </a:xfrm>
              <a:prstGeom prst="downArrow">
                <a:avLst/>
              </a:prstGeom>
              <a:gradFill>
                <a:gsLst>
                  <a:gs pos="0">
                    <a:srgbClr val="FFFF00">
                      <a:alpha val="20000"/>
                    </a:srgbClr>
                  </a:gs>
                  <a:gs pos="50000">
                    <a:schemeClr val="accent6">
                      <a:alpha val="70000"/>
                    </a:schemeClr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아래쪽 화살표 68"/>
              <p:cNvSpPr/>
              <p:nvPr/>
            </p:nvSpPr>
            <p:spPr>
              <a:xfrm flipV="1">
                <a:off x="4171159" y="4371789"/>
                <a:ext cx="126000" cy="144016"/>
              </a:xfrm>
              <a:prstGeom prst="downArrow">
                <a:avLst/>
              </a:prstGeom>
              <a:gradFill>
                <a:gsLst>
                  <a:gs pos="0">
                    <a:srgbClr val="FFFF00">
                      <a:alpha val="20000"/>
                    </a:srgbClr>
                  </a:gs>
                  <a:gs pos="50000">
                    <a:schemeClr val="accent6">
                      <a:alpha val="70000"/>
                    </a:schemeClr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3" name="부제목 2"/>
            <p:cNvSpPr txBox="1">
              <a:spLocks/>
            </p:cNvSpPr>
            <p:nvPr/>
          </p:nvSpPr>
          <p:spPr>
            <a:xfrm>
              <a:off x="2504728" y="3140968"/>
              <a:ext cx="755901" cy="25321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800" b="1" dirty="0" err="1" smtClean="0">
                  <a:latin typeface="맑은 고딕" pitchFamily="50" charset="-127"/>
                  <a:ea typeface="맑은 고딕" pitchFamily="50" charset="-127"/>
                </a:rPr>
                <a:t>야간시간대</a:t>
              </a:r>
              <a:endParaRPr kumimoji="0" lang="en-US" altLang="ko-KR" sz="8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4" name="부제목 2"/>
            <p:cNvSpPr txBox="1">
              <a:spLocks/>
            </p:cNvSpPr>
            <p:nvPr/>
          </p:nvSpPr>
          <p:spPr>
            <a:xfrm>
              <a:off x="1568624" y="1709334"/>
              <a:ext cx="1170234" cy="25321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800" b="1" dirty="0" smtClean="0">
                  <a:latin typeface="맑은 고딕" pitchFamily="50" charset="-127"/>
                  <a:ea typeface="맑은 고딕" pitchFamily="50" charset="-127"/>
                </a:rPr>
                <a:t>주간 </a:t>
              </a:r>
              <a:r>
                <a:rPr kumimoji="0" lang="ko-KR" altLang="en-US" sz="800" b="1" dirty="0" err="1" smtClean="0">
                  <a:latin typeface="맑은 고딕" pitchFamily="50" charset="-127"/>
                  <a:ea typeface="맑은 고딕" pitchFamily="50" charset="-127"/>
                </a:rPr>
                <a:t>업무시간대</a:t>
              </a:r>
              <a:endParaRPr kumimoji="0" lang="en-US" altLang="ko-KR" sz="8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75" name="Rectangle 9"/>
          <p:cNvSpPr txBox="1">
            <a:spLocks noChangeArrowheads="1"/>
          </p:cNvSpPr>
          <p:nvPr/>
        </p:nvSpPr>
        <p:spPr bwMode="auto">
          <a:xfrm>
            <a:off x="704528" y="4509120"/>
            <a:ext cx="39983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▶ </a:t>
            </a:r>
            <a:r>
              <a:rPr kumimoji="0"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창가온도 비교 그래프</a:t>
            </a:r>
            <a:endParaRPr kumimoji="0" lang="en-US" altLang="ko-KR" sz="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/>
              <a:ea typeface="맑은 고딕"/>
            </a:endParaRPr>
          </a:p>
          <a:p>
            <a:pPr>
              <a:lnSpc>
                <a:spcPts val="1500"/>
              </a:lnSpc>
            </a:pP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  -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주간 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: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기존 </a:t>
            </a: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3M Prestige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대비 </a:t>
            </a:r>
            <a:r>
              <a:rPr lang="ko-KR" altLang="en-US" sz="900" b="1" dirty="0">
                <a:solidFill>
                  <a:srgbClr val="0070C0"/>
                </a:solidFill>
              </a:rPr>
              <a:t>최대 </a:t>
            </a:r>
            <a:r>
              <a:rPr lang="en-US" altLang="ko-KR" sz="900" b="1" dirty="0" smtClean="0">
                <a:solidFill>
                  <a:srgbClr val="0070C0"/>
                </a:solidFill>
              </a:rPr>
              <a:t>4.5℃, </a:t>
            </a:r>
            <a:r>
              <a:rPr lang="ko-KR" altLang="en-US" sz="900" b="1" dirty="0" smtClean="0">
                <a:solidFill>
                  <a:srgbClr val="0070C0"/>
                </a:solidFill>
              </a:rPr>
              <a:t>평균 </a:t>
            </a:r>
            <a:r>
              <a:rPr lang="en-US" altLang="ko-KR" sz="900" b="1" dirty="0">
                <a:solidFill>
                  <a:srgbClr val="0070C0"/>
                </a:solidFill>
              </a:rPr>
              <a:t>2.3℃ </a:t>
            </a:r>
            <a:r>
              <a:rPr lang="ko-KR" altLang="en-US" sz="900" b="1" dirty="0" smtClean="0">
                <a:solidFill>
                  <a:srgbClr val="0070C0"/>
                </a:solidFill>
              </a:rPr>
              <a:t>감소</a:t>
            </a:r>
            <a:endParaRPr lang="en-US" altLang="ko-KR" sz="900" b="1" dirty="0" smtClean="0">
              <a:solidFill>
                <a:srgbClr val="0070C0"/>
              </a:solidFill>
            </a:endParaRPr>
          </a:p>
          <a:p>
            <a:pPr>
              <a:lnSpc>
                <a:spcPts val="1500"/>
              </a:lnSpc>
            </a:pP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- 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야간 </a:t>
            </a: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기존 </a:t>
            </a: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3M Prestige 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대비 </a:t>
            </a:r>
            <a:r>
              <a:rPr lang="ko-KR" altLang="en-US" sz="900" b="1" dirty="0">
                <a:solidFill>
                  <a:srgbClr val="C00000"/>
                </a:solidFill>
              </a:rPr>
              <a:t>최대 </a:t>
            </a:r>
            <a:r>
              <a:rPr lang="en-US" altLang="ko-KR" sz="900" b="1" dirty="0" smtClean="0">
                <a:solidFill>
                  <a:srgbClr val="C00000"/>
                </a:solidFill>
              </a:rPr>
              <a:t>2.2℃, </a:t>
            </a:r>
            <a:r>
              <a:rPr lang="ko-KR" altLang="en-US" sz="900" b="1" dirty="0" smtClean="0">
                <a:solidFill>
                  <a:srgbClr val="C00000"/>
                </a:solidFill>
              </a:rPr>
              <a:t>평균 </a:t>
            </a:r>
            <a:r>
              <a:rPr lang="en-US" altLang="ko-KR" sz="900" b="1" dirty="0">
                <a:solidFill>
                  <a:srgbClr val="C00000"/>
                </a:solidFill>
              </a:rPr>
              <a:t>0.9℃ </a:t>
            </a:r>
            <a:r>
              <a:rPr lang="ko-KR" altLang="en-US" sz="900" b="1" dirty="0" smtClean="0">
                <a:solidFill>
                  <a:srgbClr val="C00000"/>
                </a:solidFill>
              </a:rPr>
              <a:t>상승</a:t>
            </a:r>
            <a:endParaRPr lang="ko-KR" altLang="en-US" sz="900" b="1" dirty="0">
              <a:solidFill>
                <a:srgbClr val="C00000"/>
              </a:solidFill>
            </a:endParaRPr>
          </a:p>
          <a:p>
            <a:pPr>
              <a:lnSpc>
                <a:spcPts val="1500"/>
              </a:lnSpc>
            </a:pP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(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겨울철 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단열효과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kumimoji="0" lang="en-US" altLang="ko-KR" sz="9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097017" y="1266701"/>
            <a:ext cx="4237484" cy="3098403"/>
            <a:chOff x="5097017" y="1482725"/>
            <a:chExt cx="4237484" cy="3098403"/>
          </a:xfrm>
        </p:grpSpPr>
        <p:grpSp>
          <p:nvGrpSpPr>
            <p:cNvPr id="6" name="그룹 5"/>
            <p:cNvGrpSpPr/>
            <p:nvPr/>
          </p:nvGrpSpPr>
          <p:grpSpPr>
            <a:xfrm>
              <a:off x="5097017" y="1482725"/>
              <a:ext cx="4237484" cy="3098403"/>
              <a:chOff x="1481161" y="1116000"/>
              <a:chExt cx="5813175" cy="4250531"/>
            </a:xfrm>
          </p:grpSpPr>
          <p:pic>
            <p:nvPicPr>
              <p:cNvPr id="76" name="그림 7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56"/>
              <a:stretch/>
            </p:blipFill>
            <p:spPr>
              <a:xfrm>
                <a:off x="1481161" y="1116000"/>
                <a:ext cx="5813175" cy="4250531"/>
              </a:xfrm>
              <a:prstGeom prst="rect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77" name="타원 76"/>
              <p:cNvSpPr/>
              <p:nvPr/>
            </p:nvSpPr>
            <p:spPr>
              <a:xfrm>
                <a:off x="4501739" y="3166105"/>
                <a:ext cx="568040" cy="567056"/>
              </a:xfrm>
              <a:prstGeom prst="ellipse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 w="12700">
                <a:solidFill>
                  <a:srgbClr val="92D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타원 77"/>
              <p:cNvSpPr/>
              <p:nvPr/>
            </p:nvSpPr>
            <p:spPr>
              <a:xfrm>
                <a:off x="5088078" y="1751498"/>
                <a:ext cx="558934" cy="600298"/>
              </a:xfrm>
              <a:prstGeom prst="ellipse">
                <a:avLst/>
              </a:prstGeom>
              <a:noFill/>
              <a:ln w="12700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아래쪽 화살표 78"/>
              <p:cNvSpPr/>
              <p:nvPr/>
            </p:nvSpPr>
            <p:spPr>
              <a:xfrm>
                <a:off x="5327904" y="1970779"/>
                <a:ext cx="126000" cy="252000"/>
              </a:xfrm>
              <a:prstGeom prst="downArrow">
                <a:avLst/>
              </a:prstGeom>
              <a:gradFill>
                <a:gsLst>
                  <a:gs pos="0">
                    <a:srgbClr val="FFFF00">
                      <a:alpha val="20000"/>
                    </a:srgbClr>
                  </a:gs>
                  <a:gs pos="50000">
                    <a:schemeClr val="accent6">
                      <a:alpha val="70000"/>
                    </a:schemeClr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아래쪽 화살표 79"/>
              <p:cNvSpPr/>
              <p:nvPr/>
            </p:nvSpPr>
            <p:spPr>
              <a:xfrm flipV="1">
                <a:off x="4722759" y="3402000"/>
                <a:ext cx="126000" cy="180000"/>
              </a:xfrm>
              <a:prstGeom prst="downArrow">
                <a:avLst/>
              </a:prstGeom>
              <a:gradFill>
                <a:gsLst>
                  <a:gs pos="0">
                    <a:srgbClr val="FFFF00">
                      <a:alpha val="20000"/>
                    </a:srgbClr>
                  </a:gs>
                  <a:gs pos="50000">
                    <a:schemeClr val="accent6">
                      <a:alpha val="70000"/>
                    </a:schemeClr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1" name="부제목 2"/>
            <p:cNvSpPr txBox="1">
              <a:spLocks/>
            </p:cNvSpPr>
            <p:nvPr/>
          </p:nvSpPr>
          <p:spPr>
            <a:xfrm>
              <a:off x="6969224" y="2708920"/>
              <a:ext cx="755901" cy="25321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800" b="1" dirty="0" err="1" smtClean="0">
                  <a:latin typeface="맑은 고딕" pitchFamily="50" charset="-127"/>
                  <a:ea typeface="맑은 고딕" pitchFamily="50" charset="-127"/>
                </a:rPr>
                <a:t>야간시간대</a:t>
              </a:r>
              <a:endParaRPr kumimoji="0" lang="en-US" altLang="ko-KR" sz="8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2" name="부제목 2"/>
            <p:cNvSpPr txBox="1">
              <a:spLocks/>
            </p:cNvSpPr>
            <p:nvPr/>
          </p:nvSpPr>
          <p:spPr>
            <a:xfrm>
              <a:off x="7329264" y="1663621"/>
              <a:ext cx="1170234" cy="25321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800" b="1" dirty="0" smtClean="0">
                  <a:latin typeface="맑은 고딕" pitchFamily="50" charset="-127"/>
                  <a:ea typeface="맑은 고딕" pitchFamily="50" charset="-127"/>
                </a:rPr>
                <a:t>주간 </a:t>
              </a:r>
              <a:r>
                <a:rPr kumimoji="0" lang="ko-KR" altLang="en-US" sz="800" b="1" dirty="0" err="1" smtClean="0">
                  <a:latin typeface="맑은 고딕" pitchFamily="50" charset="-127"/>
                  <a:ea typeface="맑은 고딕" pitchFamily="50" charset="-127"/>
                </a:rPr>
                <a:t>업무시간대</a:t>
              </a:r>
              <a:endParaRPr kumimoji="0" lang="en-US" altLang="ko-KR" sz="8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83" name="Rectangle 9"/>
          <p:cNvSpPr txBox="1">
            <a:spLocks noChangeArrowheads="1"/>
          </p:cNvSpPr>
          <p:nvPr/>
        </p:nvSpPr>
        <p:spPr bwMode="auto">
          <a:xfrm>
            <a:off x="5097016" y="4509120"/>
            <a:ext cx="42754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▶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실내</a:t>
            </a:r>
            <a:r>
              <a:rPr kumimoji="0"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온도 비교 그래프</a:t>
            </a:r>
            <a:endParaRPr kumimoji="0" lang="en-US" altLang="ko-KR" sz="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/>
              <a:ea typeface="맑은 고딕"/>
            </a:endParaRPr>
          </a:p>
          <a:p>
            <a:pPr>
              <a:lnSpc>
                <a:spcPts val="1500"/>
              </a:lnSpc>
            </a:pP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  -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주간 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: 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기존 </a:t>
            </a: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3M Prestige 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대비 </a:t>
            </a:r>
            <a:r>
              <a:rPr lang="ko-KR" altLang="en-US" sz="900" b="1" dirty="0">
                <a:solidFill>
                  <a:srgbClr val="0070C0"/>
                </a:solidFill>
              </a:rPr>
              <a:t>최대 </a:t>
            </a:r>
            <a:r>
              <a:rPr lang="en-US" altLang="ko-KR" sz="900" b="1" dirty="0" smtClean="0">
                <a:solidFill>
                  <a:srgbClr val="0070C0"/>
                </a:solidFill>
              </a:rPr>
              <a:t>1.1℃, </a:t>
            </a:r>
            <a:r>
              <a:rPr lang="ko-KR" altLang="en-US" sz="900" b="1" dirty="0" smtClean="0">
                <a:solidFill>
                  <a:srgbClr val="0070C0"/>
                </a:solidFill>
              </a:rPr>
              <a:t>평균 </a:t>
            </a:r>
            <a:r>
              <a:rPr lang="en-US" altLang="ko-KR" sz="900" b="1" dirty="0">
                <a:solidFill>
                  <a:srgbClr val="0070C0"/>
                </a:solidFill>
              </a:rPr>
              <a:t>0.51℃ </a:t>
            </a:r>
            <a:r>
              <a:rPr lang="ko-KR" altLang="en-US" sz="900" b="1" dirty="0" smtClean="0">
                <a:solidFill>
                  <a:srgbClr val="0070C0"/>
                </a:solidFill>
              </a:rPr>
              <a:t>감소</a:t>
            </a:r>
            <a:endParaRPr lang="ko-KR" altLang="en-US" sz="900" b="1" dirty="0">
              <a:solidFill>
                <a:srgbClr val="0070C0"/>
              </a:solidFill>
            </a:endParaRPr>
          </a:p>
          <a:p>
            <a:pPr>
              <a:lnSpc>
                <a:spcPts val="1500"/>
              </a:lnSpc>
            </a:pP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-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야간 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기존 </a:t>
            </a: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3M Prestige 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대비 </a:t>
            </a:r>
            <a:r>
              <a:rPr lang="ko-KR" altLang="en-US" sz="900" b="1" dirty="0">
                <a:solidFill>
                  <a:srgbClr val="C00000"/>
                </a:solidFill>
              </a:rPr>
              <a:t>최대 </a:t>
            </a:r>
            <a:r>
              <a:rPr lang="en-US" altLang="ko-KR" sz="900" b="1" dirty="0" smtClean="0">
                <a:solidFill>
                  <a:srgbClr val="C00000"/>
                </a:solidFill>
              </a:rPr>
              <a:t>0.8℃, </a:t>
            </a:r>
            <a:r>
              <a:rPr lang="ko-KR" altLang="en-US" sz="900" b="1" dirty="0" smtClean="0">
                <a:solidFill>
                  <a:srgbClr val="C00000"/>
                </a:solidFill>
              </a:rPr>
              <a:t>평균 </a:t>
            </a:r>
            <a:r>
              <a:rPr lang="en-US" altLang="ko-KR" sz="900" b="1" dirty="0">
                <a:solidFill>
                  <a:srgbClr val="C00000"/>
                </a:solidFill>
              </a:rPr>
              <a:t>0.45℃ </a:t>
            </a:r>
            <a:r>
              <a:rPr lang="ko-KR" altLang="en-US" sz="900" b="1" dirty="0" smtClean="0">
                <a:solidFill>
                  <a:srgbClr val="C00000"/>
                </a:solidFill>
              </a:rPr>
              <a:t>상승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</a:t>
            </a:r>
          </a:p>
          <a:p>
            <a:pPr>
              <a:lnSpc>
                <a:spcPts val="1500"/>
              </a:lnSpc>
            </a:pP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(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겨울철 단열효과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kumimoji="0" lang="en-US" altLang="ko-KR" sz="9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4" name="Rectangle 9"/>
          <p:cNvSpPr txBox="1">
            <a:spLocks noChangeArrowheads="1"/>
          </p:cNvSpPr>
          <p:nvPr/>
        </p:nvSpPr>
        <p:spPr bwMode="auto">
          <a:xfrm>
            <a:off x="632519" y="5589240"/>
            <a:ext cx="8928993" cy="96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그래프 부가 설명</a:t>
            </a:r>
            <a:endParaRPr kumimoji="0"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1)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주간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3M Prestige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의 온도 상승 이유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필름에 흡수된 열이 </a:t>
            </a:r>
            <a:r>
              <a:rPr lang="ko-KR" altLang="en-US" sz="1000" b="1" dirty="0" smtClean="0">
                <a:solidFill>
                  <a:srgbClr val="0070C0"/>
                </a:solidFill>
              </a:rPr>
              <a:t>실내로 </a:t>
            </a:r>
            <a:r>
              <a:rPr lang="ko-KR" altLang="en-US" sz="1000" b="1" dirty="0" err="1" smtClean="0">
                <a:solidFill>
                  <a:srgbClr val="0070C0"/>
                </a:solidFill>
              </a:rPr>
              <a:t>재방출되어</a:t>
            </a:r>
            <a:r>
              <a:rPr lang="ko-KR" altLang="en-US" sz="1000" b="1" dirty="0" smtClean="0">
                <a:solidFill>
                  <a:srgbClr val="0070C0"/>
                </a:solidFill>
              </a:rPr>
              <a:t> 온도가 오히려 상승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함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2)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야간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 온도 상승 이유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000" b="1" dirty="0" err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열관류율</a:t>
            </a:r>
            <a:r>
              <a:rPr lang="en-US" altLang="ko-KR" sz="10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0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단열효과</a:t>
            </a:r>
            <a:r>
              <a:rPr lang="en-US" altLang="ko-KR" sz="10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0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좋아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실외보다 높은 실내의 온도를 유지하려는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현상으로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동절기 실내 난방열 유지 가능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반면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 냉방기 가동으로 실내온도가 실외보다 낮을 경우 역시 </a:t>
            </a:r>
            <a:r>
              <a:rPr lang="ko-KR" altLang="en-US" sz="10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차가운 실내온도를 유지하려는 필름의 특성으로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온도그래프는 </a:t>
            </a:r>
            <a:r>
              <a:rPr lang="ko-KR" altLang="en-US" sz="10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더 낮아짐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>
              <a:lnSpc>
                <a:spcPts val="1500"/>
              </a:lnSpc>
            </a:pP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66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</a:t>
            </a:r>
            <a:r>
              <a:rPr lang="ko-KR" altLang="en-US" dirty="0" err="1" smtClean="0"/>
              <a:t>차열</a:t>
            </a:r>
            <a:r>
              <a:rPr lang="ko-KR" altLang="en-US" dirty="0" smtClean="0"/>
              <a:t> </a:t>
            </a:r>
            <a:r>
              <a:rPr lang="en-US" altLang="ko-KR" dirty="0">
                <a:latin typeface="맑은 고딕"/>
                <a:ea typeface="맑은 고딕"/>
              </a:rPr>
              <a:t>• </a:t>
            </a:r>
            <a:r>
              <a:rPr lang="ko-KR" altLang="en-US" dirty="0"/>
              <a:t>단</a:t>
            </a:r>
            <a:r>
              <a:rPr lang="ko-KR" altLang="en-US" dirty="0" smtClean="0"/>
              <a:t>열로 </a:t>
            </a:r>
            <a:r>
              <a:rPr lang="ko-KR" altLang="en-US" dirty="0"/>
              <a:t>인한 에너지 절감 효과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727134" y="1700808"/>
            <a:ext cx="3258314" cy="165618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/>
          <a:lstStyle/>
          <a:p>
            <a:pPr lvl="0">
              <a:lnSpc>
                <a:spcPct val="150000"/>
              </a:lnSpc>
            </a:pP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※ </a:t>
            </a:r>
            <a:r>
              <a:rPr lang="ko-KR" altLang="en-US" sz="1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기존제품은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하절기</a:t>
            </a:r>
            <a:r>
              <a:rPr lang="ko-KR" altLang="en-US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냉방에너지 절감 효과는 </a:t>
            </a:r>
            <a:endParaRPr lang="en-US" altLang="ko-KR" sz="10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있으나 </a:t>
            </a:r>
            <a:r>
              <a:rPr lang="ko-KR" altLang="en-US" sz="10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동절기에는 오히려 난방에너지 소비가 </a:t>
            </a:r>
            <a:endParaRPr lang="en-US" altLang="ko-KR" sz="1000" b="1" dirty="0" smtClean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증가</a:t>
            </a:r>
            <a:r>
              <a:rPr lang="ko-KR" altLang="en-US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됩니다</a:t>
            </a:r>
            <a:r>
              <a:rPr lang="en-US" altLang="ko-KR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1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반면</a:t>
            </a:r>
            <a:r>
              <a:rPr lang="en-US" altLang="ko-KR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11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100" b="1" baseline="300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00" b="1" dirty="0">
                <a:solidFill>
                  <a:srgbClr val="C00000"/>
                </a:solidFill>
              </a:rPr>
              <a:t>는 </a:t>
            </a:r>
            <a:r>
              <a:rPr lang="ko-KR" altLang="en-US" sz="1000" b="1" dirty="0" err="1">
                <a:solidFill>
                  <a:srgbClr val="C00000"/>
                </a:solidFill>
              </a:rPr>
              <a:t>차열과</a:t>
            </a:r>
            <a:r>
              <a:rPr lang="ko-KR" altLang="en-US" sz="1000" b="1" dirty="0">
                <a:solidFill>
                  <a:srgbClr val="C00000"/>
                </a:solidFill>
              </a:rPr>
              <a:t> 단열 성능으로 </a:t>
            </a:r>
            <a:endParaRPr lang="en-US" altLang="ko-KR" sz="1000" b="1" dirty="0" smtClean="0">
              <a:solidFill>
                <a:srgbClr val="C0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 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  </a:t>
            </a:r>
            <a:r>
              <a:rPr lang="ko-KR" altLang="en-US" sz="1000" b="1" dirty="0" err="1" smtClean="0">
                <a:solidFill>
                  <a:srgbClr val="C00000"/>
                </a:solidFill>
              </a:rPr>
              <a:t>하절기</a:t>
            </a:r>
            <a:r>
              <a:rPr lang="ko-KR" altLang="en-US" sz="10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1000" b="1" dirty="0" err="1" smtClean="0">
                <a:solidFill>
                  <a:srgbClr val="C00000"/>
                </a:solidFill>
              </a:rPr>
              <a:t>뿐아니라</a:t>
            </a:r>
            <a:r>
              <a:rPr lang="ko-KR" altLang="en-US" sz="10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1000" b="1" dirty="0">
                <a:solidFill>
                  <a:srgbClr val="C00000"/>
                </a:solidFill>
              </a:rPr>
              <a:t>동절기에도 </a:t>
            </a:r>
            <a:r>
              <a:rPr lang="ko-KR" altLang="en-US" sz="1000" b="1" dirty="0" smtClean="0">
                <a:solidFill>
                  <a:srgbClr val="C00000"/>
                </a:solidFill>
              </a:rPr>
              <a:t>에너지절감 효과가 </a:t>
            </a:r>
            <a:endParaRPr lang="en-US" altLang="ko-KR" sz="1000" b="1" dirty="0" smtClean="0">
              <a:solidFill>
                <a:srgbClr val="C0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b="1" dirty="0">
                <a:solidFill>
                  <a:srgbClr val="C00000"/>
                </a:solidFill>
              </a:rPr>
              <a:t> 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  </a:t>
            </a:r>
            <a:r>
              <a:rPr lang="ko-KR" altLang="en-US" sz="1000" b="1" dirty="0" smtClean="0">
                <a:solidFill>
                  <a:srgbClr val="C00000"/>
                </a:solidFill>
              </a:rPr>
              <a:t>있어 </a:t>
            </a:r>
            <a:r>
              <a:rPr lang="en-US" altLang="ko-KR" sz="1100" b="1" dirty="0">
                <a:solidFill>
                  <a:srgbClr val="C00000"/>
                </a:solidFill>
              </a:rPr>
              <a:t>1</a:t>
            </a:r>
            <a:r>
              <a:rPr lang="ko-KR" altLang="en-US" sz="1100" b="1" dirty="0">
                <a:solidFill>
                  <a:srgbClr val="C00000"/>
                </a:solidFill>
              </a:rPr>
              <a:t>년 내내 에너지 절감이 </a:t>
            </a:r>
            <a:r>
              <a:rPr lang="ko-KR" altLang="en-US" sz="1100" b="1" dirty="0" smtClean="0">
                <a:solidFill>
                  <a:srgbClr val="C00000"/>
                </a:solidFill>
              </a:rPr>
              <a:t>가능</a:t>
            </a:r>
            <a:r>
              <a:rPr lang="ko-KR" altLang="en-US" sz="1000" b="1" dirty="0" smtClean="0">
                <a:solidFill>
                  <a:srgbClr val="C00000"/>
                </a:solidFill>
              </a:rPr>
              <a:t>합니다</a:t>
            </a:r>
            <a:r>
              <a:rPr lang="en-US" altLang="ko-KR" sz="1000" b="1" dirty="0" smtClean="0">
                <a:solidFill>
                  <a:srgbClr val="C00000"/>
                </a:solidFill>
              </a:rPr>
              <a:t>.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632520" y="816967"/>
            <a:ext cx="8712968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200" baseline="30000" dirty="0" smtClean="0">
                <a:solidFill>
                  <a:schemeClr val="bg1"/>
                </a:solidFill>
              </a:rPr>
              <a:t>®</a:t>
            </a:r>
            <a:r>
              <a:rPr lang="en-US" altLang="ko-KR" sz="1200" baseline="30000" dirty="0" smtClean="0"/>
              <a:t> 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는 </a:t>
            </a:r>
            <a:r>
              <a: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냉방부하</a:t>
            </a:r>
            <a:r>
              <a: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(42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%)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와 난방부하</a:t>
            </a:r>
            <a:r>
              <a: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(35%) 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를 모두 저감시킬 수 있는 </a:t>
            </a:r>
            <a:r>
              <a:rPr lang="en-US" altLang="ko-KR" sz="14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‘</a:t>
            </a:r>
            <a:r>
              <a:rPr lang="ko-KR" altLang="en-US" sz="14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차열</a:t>
            </a:r>
            <a:r>
              <a:rPr lang="ko-KR" altLang="en-US" sz="14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및 단열</a:t>
            </a:r>
            <a:r>
              <a:rPr lang="en-US" altLang="ko-KR" sz="14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’ 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필름입니다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2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632520" y="1196752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050" baseline="30000" dirty="0" smtClean="0"/>
              <a:t>®</a:t>
            </a:r>
            <a:r>
              <a:rPr lang="en-US" altLang="ko-KR" sz="1050" dirty="0" smtClean="0"/>
              <a:t> </a:t>
            </a:r>
            <a:r>
              <a:rPr lang="ko-KR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의 냉난방에너지 절감 효과</a:t>
            </a:r>
            <a:endParaRPr kumimoji="0" lang="en-US" altLang="ko-KR" sz="105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7" t="6541" r="15787" b="88087"/>
          <a:stretch/>
        </p:blipFill>
        <p:spPr>
          <a:xfrm>
            <a:off x="3236819" y="3616157"/>
            <a:ext cx="2216989" cy="36839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19712" r="22351" b="49218"/>
          <a:stretch/>
        </p:blipFill>
        <p:spPr>
          <a:xfrm>
            <a:off x="847303" y="1485432"/>
            <a:ext cx="4606505" cy="21307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53094" r="22351" b="15836"/>
          <a:stretch/>
        </p:blipFill>
        <p:spPr>
          <a:xfrm>
            <a:off x="847303" y="4293096"/>
            <a:ext cx="4606505" cy="2130725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1766694" y="1916832"/>
            <a:ext cx="4053842" cy="1296144"/>
            <a:chOff x="1766694" y="1916832"/>
            <a:chExt cx="4053842" cy="1296144"/>
          </a:xfrm>
        </p:grpSpPr>
        <p:sp>
          <p:nvSpPr>
            <p:cNvPr id="10" name="타원 9"/>
            <p:cNvSpPr/>
            <p:nvPr/>
          </p:nvSpPr>
          <p:spPr>
            <a:xfrm>
              <a:off x="1766694" y="2132856"/>
              <a:ext cx="1080120" cy="108012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/>
          </p:nvSpPr>
          <p:spPr>
            <a:xfrm>
              <a:off x="4178962" y="2132856"/>
              <a:ext cx="1080120" cy="1080120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3236819" y="1916832"/>
              <a:ext cx="2583717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>
              <a:stCxn id="10" idx="7"/>
            </p:cNvCxnSpPr>
            <p:nvPr/>
          </p:nvCxnSpPr>
          <p:spPr>
            <a:xfrm flipV="1">
              <a:off x="2688634" y="1916832"/>
              <a:ext cx="548185" cy="374204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>
              <a:stCxn id="11" idx="7"/>
            </p:cNvCxnSpPr>
            <p:nvPr/>
          </p:nvCxnSpPr>
          <p:spPr>
            <a:xfrm flipV="1">
              <a:off x="5100902" y="1988840"/>
              <a:ext cx="352906" cy="302196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5453808" y="1988840"/>
              <a:ext cx="366728" cy="0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직사각형 15"/>
          <p:cNvSpPr/>
          <p:nvPr/>
        </p:nvSpPr>
        <p:spPr>
          <a:xfrm>
            <a:off x="5727134" y="4510683"/>
            <a:ext cx="3258314" cy="165618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bIns="144000" rtlCol="0" anchor="ctr"/>
          <a:lstStyle/>
          <a:p>
            <a:pPr lvl="0">
              <a:lnSpc>
                <a:spcPct val="150000"/>
              </a:lnSpc>
            </a:pPr>
            <a:r>
              <a:rPr lang="en-US" altLang="ko-KR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※ 3</a:t>
            </a:r>
            <a:r>
              <a:rPr lang="ko-KR" altLang="en-US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개의 건물 전체에 </a:t>
            </a:r>
            <a:r>
              <a:rPr lang="en-US" altLang="ko-KR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 smtClean="0">
                <a:solidFill>
                  <a:schemeClr val="tx1"/>
                </a:solidFill>
              </a:rPr>
              <a:t>®</a:t>
            </a:r>
            <a:r>
              <a:rPr lang="en-US" altLang="ko-KR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를 부착하여 </a:t>
            </a:r>
          </a:p>
          <a:p>
            <a:pPr lvl="0">
              <a:lnSpc>
                <a:spcPct val="150000"/>
              </a:lnSpc>
            </a:pPr>
            <a:r>
              <a:rPr lang="ko-KR" altLang="en-US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 필름 부착 전</a:t>
            </a:r>
            <a:r>
              <a:rPr lang="en-US" altLang="ko-KR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(2012</a:t>
            </a:r>
            <a:r>
              <a:rPr lang="ko-KR" altLang="en-US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년</a:t>
            </a:r>
            <a:r>
              <a:rPr lang="en-US" altLang="ko-KR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후</a:t>
            </a:r>
            <a:r>
              <a:rPr lang="en-US" altLang="ko-KR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(2013</a:t>
            </a:r>
            <a:r>
              <a:rPr lang="ko-KR" altLang="en-US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년</a:t>
            </a:r>
            <a:r>
              <a:rPr lang="en-US" altLang="ko-KR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)  </a:t>
            </a:r>
            <a:endParaRPr lang="en-US" altLang="ko-KR" sz="10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연간 소비전력</a:t>
            </a:r>
            <a:r>
              <a:rPr lang="ko-KR" altLang="en-US" sz="1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을</a:t>
            </a:r>
            <a:r>
              <a:rPr lang="ko-KR" altLang="en-US" sz="1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분석한 자료로</a:t>
            </a:r>
            <a:endParaRPr lang="ko-KR" altLang="en-US" sz="1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1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100" b="1" baseline="300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1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1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부착 후 </a:t>
            </a:r>
            <a:r>
              <a:rPr lang="ko-KR" altLang="en-US" sz="10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연간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소비전력이 </a:t>
            </a:r>
            <a:endParaRPr lang="en-US" altLang="ko-KR" sz="1000" b="1" dirty="0" smtClean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1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1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 30~40</a:t>
            </a:r>
            <a:r>
              <a:rPr lang="en-US" altLang="ko-KR" sz="11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% </a:t>
            </a:r>
            <a:r>
              <a:rPr lang="ko-KR" altLang="en-US" sz="11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절감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되었습니다</a:t>
            </a: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0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다양한 성능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0" y="2670362"/>
            <a:ext cx="9906000" cy="16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0"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결로 감소 </a:t>
            </a:r>
            <a:r>
              <a:rPr kumimoji="0"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• </a:t>
            </a:r>
            <a:r>
              <a:rPr kumimoji="0"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낮은 </a:t>
            </a:r>
            <a:r>
              <a:rPr kumimoji="0"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열흡수율</a:t>
            </a:r>
            <a:r>
              <a:rPr kumimoji="0"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고투명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</a:t>
            </a:r>
            <a:r>
              <a:rPr kumimoji="0"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깨끗한 야경 및 전망 제공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•</a:t>
            </a:r>
            <a:endParaRPr kumimoji="0"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 자외선 차단 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</a:t>
            </a:r>
            <a:r>
              <a:rPr kumimoji="0"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안전사고 예방</a:t>
            </a:r>
            <a:endParaRPr kumimoji="0"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568624" y="2070633"/>
            <a:ext cx="6768752" cy="283067"/>
            <a:chOff x="1187624" y="2070633"/>
            <a:chExt cx="6768752" cy="283067"/>
          </a:xfrm>
        </p:grpSpPr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>
              <a:off x="3288114" y="2106123"/>
              <a:ext cx="46682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0" rIns="72000" bIns="0" anchor="ctr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는 </a:t>
              </a:r>
              <a:r>
                <a:rPr lang="ko-KR" altLang="en-US" sz="1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차열</a:t>
              </a:r>
              <a:r>
                <a:rPr lang="en-US" altLang="ko-KR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단</a:t>
              </a:r>
              <a:r>
                <a:rPr lang="ko-KR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열 성능 외에도 다양한 성능을 갖고 있습니다</a:t>
              </a:r>
              <a:r>
                <a:rPr lang="en-US" altLang="ko-KR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kumimoji="0"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070633"/>
              <a:ext cx="2100490" cy="283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결로감소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21830" y="853011"/>
            <a:ext cx="8723658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200" baseline="30000" dirty="0" smtClean="0">
                <a:solidFill>
                  <a:schemeClr val="bg1"/>
                </a:solidFill>
              </a:rPr>
              <a:t>®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는 창호유리에 생기는 결로를 감소시킬 수 있는 필름입니다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2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621830" y="1196752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ko-KR" altLang="en-US" sz="1050" b="1" dirty="0" smtClean="0"/>
              <a:t>결로현상의 원인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21830" y="2473160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1050" b="1" dirty="0" smtClean="0"/>
              <a:t>결로감소 원리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837855" y="1484784"/>
            <a:ext cx="48245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건물의 외부온도와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내부온도차가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커 외부에 직접 닿는 벽과 창호유리 표면에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물방울이 맺히는 현상을 결로라고 합니다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실내외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온도차와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함께 내부 습도가 높을 경우 많이 발생하게 됩니다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837855" y="2793938"/>
            <a:ext cx="4824537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ts val="15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 실내 원적외선 반사 </a:t>
            </a:r>
            <a:r>
              <a:rPr lang="ko-KR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→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필름 표면 온도 상승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→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외부와 실내의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온도차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감소 </a:t>
            </a:r>
            <a:r>
              <a:rPr lang="ko-KR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→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결로 감소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621830" y="3514018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결로감소 실험 영</a:t>
            </a:r>
            <a:r>
              <a:rPr lang="ko-KR" altLang="en-US" sz="1050" b="1" dirty="0">
                <a:latin typeface="맑은 고딕" pitchFamily="50" charset="-127"/>
                <a:ea typeface="맑은 고딕" pitchFamily="50" charset="-127"/>
              </a:rPr>
              <a:t>상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6424424" y="1268760"/>
            <a:ext cx="2417008" cy="2520280"/>
            <a:chOff x="6002060" y="1268760"/>
            <a:chExt cx="2417008" cy="252028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8" r="3645"/>
            <a:stretch/>
          </p:blipFill>
          <p:spPr>
            <a:xfrm>
              <a:off x="6002060" y="1482575"/>
              <a:ext cx="2324627" cy="178951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grpSp>
          <p:nvGrpSpPr>
            <p:cNvPr id="9" name="그룹 8"/>
            <p:cNvGrpSpPr/>
            <p:nvPr/>
          </p:nvGrpSpPr>
          <p:grpSpPr>
            <a:xfrm>
              <a:off x="6133131" y="1268760"/>
              <a:ext cx="2062270" cy="252016"/>
              <a:chOff x="6034918" y="1357141"/>
              <a:chExt cx="2287747" cy="252016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6034918" y="1357141"/>
                <a:ext cx="1132455" cy="252016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sz="900" b="1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PENJEREX</a:t>
                </a:r>
                <a:r>
                  <a:rPr lang="en-US" altLang="ko-KR" sz="900" b="1" baseline="300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®</a:t>
                </a:r>
                <a:r>
                  <a:rPr lang="ko-KR" altLang="en-US" sz="900" b="1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부착</a:t>
                </a:r>
                <a:endParaRPr lang="ko-KR" altLang="en-US" sz="9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7190210" y="1357141"/>
                <a:ext cx="1132455" cy="252016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ko-KR" altLang="en-US" sz="900" b="1" dirty="0" err="1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미부착</a:t>
                </a:r>
                <a:endParaRPr lang="ko-KR" altLang="en-US" sz="900" b="1" dirty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18" name="Rectangle 9"/>
            <p:cNvSpPr txBox="1">
              <a:spLocks noChangeArrowheads="1"/>
            </p:cNvSpPr>
            <p:nvPr/>
          </p:nvSpPr>
          <p:spPr bwMode="auto">
            <a:xfrm>
              <a:off x="6022431" y="3338409"/>
              <a:ext cx="2396637" cy="450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t"/>
            <a:lstStyle/>
            <a:p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시원한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음료캔에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PENJEREX</a:t>
              </a:r>
              <a:r>
                <a:rPr lang="en-US" altLang="ko-KR" sz="8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®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부착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미부착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후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음료캔의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표면온도의 차에 의해 이슬이 맺히는 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정도의 차이를 볼 수 있습니다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kumimoji="0" lang="en-US" altLang="ko-KR" sz="800" b="1" dirty="0">
                <a:solidFill>
                  <a:srgbClr val="C10B0B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8" name="Rectangle 9"/>
          <p:cNvSpPr txBox="1">
            <a:spLocks noChangeArrowheads="1"/>
          </p:cNvSpPr>
          <p:nvPr/>
        </p:nvSpPr>
        <p:spPr bwMode="auto">
          <a:xfrm>
            <a:off x="837855" y="3933056"/>
            <a:ext cx="5234277" cy="40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동일한 조건의 유리면에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부착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미부착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후 결로현상의 차이를 실험한 결과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약 </a:t>
            </a: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80%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의 결로 감소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 된 것을 볼 수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rgbClr val="C10B0B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704528" y="4378115"/>
            <a:ext cx="2725615" cy="1931205"/>
            <a:chOff x="488504" y="4293097"/>
            <a:chExt cx="2725615" cy="1931205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56799" r="59231" b="8934"/>
            <a:stretch/>
          </p:blipFill>
          <p:spPr>
            <a:xfrm>
              <a:off x="602603" y="4293097"/>
              <a:ext cx="2497417" cy="1656184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31" name="Rectangle 9"/>
            <p:cNvSpPr txBox="1">
              <a:spLocks noChangeArrowheads="1"/>
            </p:cNvSpPr>
            <p:nvPr/>
          </p:nvSpPr>
          <p:spPr bwMode="auto">
            <a:xfrm>
              <a:off x="488504" y="6021288"/>
              <a:ext cx="2725615" cy="203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t"/>
            <a:lstStyle/>
            <a:p>
              <a:pPr>
                <a:lnSpc>
                  <a:spcPts val="1500"/>
                </a:lnSpc>
              </a:pP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동일한 조건의 유리면에 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PENJEREX</a:t>
              </a:r>
              <a:r>
                <a:rPr lang="en-US" altLang="ko-KR" sz="8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®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부착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미부착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모습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3539647" y="4378114"/>
            <a:ext cx="2841231" cy="1931206"/>
            <a:chOff x="3323623" y="4293096"/>
            <a:chExt cx="2841231" cy="1931206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0" t="56799" r="11192" b="8934"/>
            <a:stretch/>
          </p:blipFill>
          <p:spPr>
            <a:xfrm>
              <a:off x="3323623" y="4293096"/>
              <a:ext cx="2841231" cy="1656183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34" name="Rectangle 9"/>
            <p:cNvSpPr txBox="1">
              <a:spLocks noChangeArrowheads="1"/>
            </p:cNvSpPr>
            <p:nvPr/>
          </p:nvSpPr>
          <p:spPr bwMode="auto">
            <a:xfrm>
              <a:off x="3323623" y="6021288"/>
              <a:ext cx="2841231" cy="203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t"/>
            <a:lstStyle/>
            <a:p>
              <a:pPr algn="ctr">
                <a:lnSpc>
                  <a:spcPts val="1500"/>
                </a:lnSpc>
              </a:pP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결로로 인해 물이 흐르는 모습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6620337" y="4378115"/>
            <a:ext cx="2509127" cy="1931205"/>
            <a:chOff x="6404313" y="4293097"/>
            <a:chExt cx="2509127" cy="1931205"/>
          </a:xfrm>
        </p:grpSpPr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6" t="13421" r="10577" b="47552"/>
            <a:stretch/>
          </p:blipFill>
          <p:spPr>
            <a:xfrm>
              <a:off x="6404313" y="4293097"/>
              <a:ext cx="2509126" cy="1655447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37" name="Rectangle 9"/>
            <p:cNvSpPr txBox="1">
              <a:spLocks noChangeArrowheads="1"/>
            </p:cNvSpPr>
            <p:nvPr/>
          </p:nvSpPr>
          <p:spPr bwMode="auto">
            <a:xfrm>
              <a:off x="6404314" y="6021288"/>
              <a:ext cx="2509126" cy="203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t"/>
            <a:lstStyle/>
            <a:p>
              <a:pPr algn="ctr">
                <a:lnSpc>
                  <a:spcPts val="1500"/>
                </a:lnSpc>
              </a:pP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PENJEREX</a:t>
              </a:r>
              <a:r>
                <a:rPr lang="en-US" altLang="ko-KR" sz="800" b="1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®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부착</a:t>
              </a: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후 결로 감소 결과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04530" y="2852936"/>
            <a:ext cx="849694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현존하는 기존의 모든 윈도우 필름들은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열차단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기능만 있는 제품입니다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. </a:t>
            </a:r>
          </a:p>
          <a:p>
            <a:pPr algn="ctr">
              <a:lnSpc>
                <a:spcPct val="20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하지만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, PENJEREX</a:t>
            </a:r>
            <a:r>
              <a:rPr lang="en-US" altLang="ko-KR" sz="1200" b="1" baseline="30000" dirty="0">
                <a:solidFill>
                  <a:schemeClr val="tx1"/>
                </a:solidFill>
              </a:rPr>
              <a:t>®</a:t>
            </a:r>
            <a:r>
              <a:rPr lang="en-US" altLang="ko-KR" sz="1200" b="1" dirty="0">
                <a:solidFill>
                  <a:schemeClr val="tx1"/>
                </a:solidFill>
              </a:rPr>
              <a:t>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열차단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성능뿐만 아니라 단열 성능까지 갖춘 전세계에서 가장 우수한 윈도우필름 입니다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. 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488177"/>
              </p:ext>
            </p:extLst>
          </p:nvPr>
        </p:nvGraphicFramePr>
        <p:xfrm>
          <a:off x="2302931" y="4437112"/>
          <a:ext cx="5300141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75"/>
                <a:gridCol w="4239666"/>
              </a:tblGrid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제품명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PENJEREX</a:t>
                      </a:r>
                      <a:r>
                        <a:rPr lang="en-US" altLang="ko-KR" sz="1000" b="1" baseline="30000" dirty="0" smtClean="0">
                          <a:solidFill>
                            <a:schemeClr val="tx1"/>
                          </a:solidFill>
                        </a:rPr>
                        <a:t>®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제조사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NITTO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DENKO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특징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고투명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윈도우필름으로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차열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•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단열 기능을 갖춘 세계 유일의 제품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94" y="1606000"/>
            <a:ext cx="3909522" cy="52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3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 err="1" smtClean="0"/>
              <a:t>보냉</a:t>
            </a:r>
            <a:r>
              <a:rPr lang="en-US" altLang="ko-KR" dirty="0" smtClean="0"/>
              <a:t>/</a:t>
            </a:r>
            <a:r>
              <a:rPr lang="ko-KR" altLang="en-US" dirty="0" smtClean="0"/>
              <a:t>보온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632520" y="3907729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50" b="1" dirty="0" smtClean="0"/>
              <a:t> 실내 </a:t>
            </a:r>
            <a:r>
              <a:rPr lang="ko-KR" altLang="en-US" sz="1050" b="1" dirty="0" err="1" smtClean="0"/>
              <a:t>보냉</a:t>
            </a:r>
            <a:r>
              <a:rPr lang="ko-KR" altLang="en-US" sz="1050" b="1" dirty="0" smtClean="0"/>
              <a:t> 성능 적용 예시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848545" y="4205343"/>
            <a:ext cx="814083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en-US" altLang="ko-KR" sz="1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보냉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성능은 </a:t>
            </a:r>
            <a:r>
              <a:rPr lang="ko-KR" altLang="en-US" sz="1000" b="1" dirty="0" err="1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하절기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태양열 유입이 많고 에어컨 사용이 많은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사무실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열차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∙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버스와 같은 운송수단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윈도우형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냉장고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등에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사용될 수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32520" y="1196752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>
                <a:latin typeface="+mn-ea"/>
              </a:rPr>
              <a:t>® </a:t>
            </a:r>
            <a:r>
              <a:rPr lang="en-US" altLang="ko-KR" sz="1050" b="1" baseline="30000" dirty="0" smtClean="0">
                <a:latin typeface="+mn-ea"/>
              </a:rPr>
              <a:t> </a:t>
            </a:r>
            <a:r>
              <a:rPr lang="ko-KR" altLang="en-US" sz="1050" b="1" dirty="0" smtClean="0">
                <a:latin typeface="+mn-ea"/>
              </a:rPr>
              <a:t>부착 및 </a:t>
            </a:r>
            <a:r>
              <a:rPr lang="ko-KR" altLang="en-US" sz="1050" b="1" dirty="0" err="1" smtClean="0">
                <a:latin typeface="+mn-ea"/>
              </a:rPr>
              <a:t>미부착에</a:t>
            </a:r>
            <a:r>
              <a:rPr lang="ko-KR" altLang="en-US" sz="1050" b="1" dirty="0" smtClean="0">
                <a:latin typeface="+mn-ea"/>
              </a:rPr>
              <a:t> 따른 실내 </a:t>
            </a:r>
            <a:r>
              <a:rPr lang="ko-KR" altLang="en-US" sz="1050" b="1" dirty="0" err="1" smtClean="0">
                <a:latin typeface="+mn-ea"/>
              </a:rPr>
              <a:t>보냉</a:t>
            </a:r>
            <a:r>
              <a:rPr lang="en-US" altLang="ko-KR" sz="1050" b="1" dirty="0" smtClean="0">
                <a:latin typeface="+mn-ea"/>
              </a:rPr>
              <a:t>/</a:t>
            </a:r>
            <a:r>
              <a:rPr lang="ko-KR" altLang="en-US" sz="1050" b="1" dirty="0" smtClean="0">
                <a:latin typeface="+mn-ea"/>
              </a:rPr>
              <a:t>보온 비교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848544" y="1496402"/>
            <a:ext cx="8568951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아이스박스 유리에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필름을 부착한 후 표면온도를 촬영하여 외부로 손실되는 냉기를 비교한 결과로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err="1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하절기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필름 부착 후 실내 에어컨의 냉기가 </a:t>
            </a:r>
            <a:endParaRPr lang="en-US" altLang="ko-KR" sz="1000" b="1" dirty="0" smtClean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 외부로 손실되지 않음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을 예측할 수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992560" y="4676476"/>
            <a:ext cx="7894768" cy="1704852"/>
            <a:chOff x="992560" y="4676476"/>
            <a:chExt cx="7894768" cy="1704852"/>
          </a:xfrm>
        </p:grpSpPr>
        <p:pic>
          <p:nvPicPr>
            <p:cNvPr id="1026" name="Picture 2" descr="\\Jhcompany\202 ├ 회사별 브랜드별 미디어 자료\017    └ 작업자료\_니토덴코 사진일러스트\cas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302" y="4682062"/>
              <a:ext cx="2552026" cy="1699266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\\Jhcompany\202 ├ 회사별 브랜드별 미디어 자료\017    └ 작업자료\_니토덴코 사진일러스트\3466415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297" y="4682062"/>
              <a:ext cx="2547495" cy="1699266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\\Jhcompany\201 ├ 사진＆동영상 통합자료\003    └ Download AI＆JPG _2014.NEXFIL\___건축 실내 사진\offic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60" y="4676476"/>
              <a:ext cx="2418228" cy="1704851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C:\Users\jinny\Desktop\사본 -냉기유출차단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02" y="1993390"/>
            <a:ext cx="6133842" cy="20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621830" y="853011"/>
            <a:ext cx="8723658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200" baseline="30000" dirty="0">
                <a:solidFill>
                  <a:schemeClr val="bg1"/>
                </a:solidFill>
              </a:rPr>
              <a:t> </a:t>
            </a:r>
            <a:r>
              <a:rPr lang="en-US" altLang="ko-KR" sz="1200" baseline="30000" dirty="0" smtClean="0">
                <a:solidFill>
                  <a:schemeClr val="bg1"/>
                </a:solidFill>
              </a:rPr>
              <a:t>®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는 </a:t>
            </a:r>
            <a:r>
              <a: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단열의 원리를 이용하여 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보냉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냉기 유출 차단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)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과 보온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온기 유출 차단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)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까지 </a:t>
            </a:r>
            <a:r>
              <a: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가능한 필름입니다</a:t>
            </a:r>
            <a:r>
              <a: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2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낮은 </a:t>
            </a:r>
            <a:r>
              <a:rPr lang="ko-KR" altLang="en-US" dirty="0" err="1"/>
              <a:t>열흡수율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632520" y="836712"/>
            <a:ext cx="8712968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200" baseline="30000" dirty="0" smtClean="0">
                <a:solidFill>
                  <a:schemeClr val="bg1"/>
                </a:solidFill>
              </a:rPr>
              <a:t>®</a:t>
            </a:r>
            <a:r>
              <a:rPr lang="en-US" altLang="ko-KR" sz="1200" baseline="30000" dirty="0" smtClean="0"/>
              <a:t> 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는 낮은 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열흡수율로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어떤 유리에 부착하여도 안전합니다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 </a:t>
            </a:r>
            <a:endParaRPr lang="en-US" altLang="ko-KR" sz="12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632520" y="1196752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ko-KR" altLang="en-US" sz="1050" b="1" dirty="0" err="1" smtClean="0"/>
              <a:t>열흡수율이란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632520" y="2204864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1050" b="1" dirty="0" err="1" smtClean="0">
                <a:latin typeface="맑은 고딕" pitchFamily="50" charset="-127"/>
                <a:ea typeface="맑은 고딕" pitchFamily="50" charset="-127"/>
              </a:rPr>
              <a:t>열흡수율은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 안전하다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848545" y="1484784"/>
            <a:ext cx="77048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sz="1000" b="1" dirty="0" err="1" smtClean="0">
                <a:solidFill>
                  <a:srgbClr val="C10B0B"/>
                </a:solidFill>
                <a:latin typeface="맑은 고딕" pitchFamily="50" charset="-127"/>
                <a:ea typeface="맑은 고딕" pitchFamily="50" charset="-127"/>
              </a:rPr>
              <a:t>열흡수율이란</a:t>
            </a:r>
            <a:r>
              <a:rPr kumimoji="0" lang="ko-KR" altLang="en-US" sz="1000" b="1" dirty="0" smtClean="0">
                <a:solidFill>
                  <a:srgbClr val="C10B0B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윈도우필름이 외부의 열을 흡수해서 필름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자체에 얼마나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보유하고 있는지를 알 수 있는 수치입니다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kumimoji="0"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열흡수율이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높을 경우 유리면에 직접적인 영향을 끼쳐 유리 파손 및 그로 인한 </a:t>
            </a: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차 사고가 발생할 수 있습니다</a:t>
            </a: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rgbClr val="C10B0B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848545" y="2525642"/>
            <a:ext cx="3960440" cy="90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일본 건축물 법규상 필름의 </a:t>
            </a:r>
            <a:r>
              <a:rPr lang="ko-KR" altLang="en-US" sz="1000" b="1" dirty="0" err="1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열흡수율이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40%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이상일 경우 </a:t>
            </a:r>
            <a:endParaRPr lang="en-US" altLang="ko-KR" sz="1000" b="1" dirty="0" smtClean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건축물에 사용하는 것을 자제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하고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1000" b="1" dirty="0" err="1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열흡수율은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20.8%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(KS L 2016)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로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어떠한 건축물 유리에 사용하여도 안전합니다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32520" y="4054066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ko-KR" altLang="en-US" sz="1050" b="1" dirty="0" smtClean="0"/>
              <a:t>높은 </a:t>
            </a:r>
            <a:r>
              <a:rPr lang="ko-KR" altLang="en-US" sz="1050" b="1" dirty="0" err="1" smtClean="0">
                <a:latin typeface="맑은 고딕" pitchFamily="50" charset="-127"/>
                <a:ea typeface="맑은 고딕" pitchFamily="50" charset="-127"/>
              </a:rPr>
              <a:t>열흡수율로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 인한 문제점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5041426" y="2152328"/>
            <a:ext cx="3846536" cy="1852736"/>
            <a:chOff x="5092473" y="2152328"/>
            <a:chExt cx="3846536" cy="1852736"/>
          </a:xfrm>
        </p:grpSpPr>
        <p:pic>
          <p:nvPicPr>
            <p:cNvPr id="11" name="그림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7"/>
            <a:stretch>
              <a:fillRect/>
            </a:stretch>
          </p:blipFill>
          <p:spPr bwMode="auto">
            <a:xfrm>
              <a:off x="6324849" y="2152328"/>
              <a:ext cx="2482850" cy="1636712"/>
            </a:xfrm>
            <a:prstGeom prst="rect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\\Jhcompany\201 ├ 사진＆동영상 통합자료\002    └ JH Company\출장워크샵\804       ▣▣▣      베트남출장 20140108~09     ▣▣▣\이미지\DSC0009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7" r="16056" b="15185"/>
            <a:stretch/>
          </p:blipFill>
          <p:spPr bwMode="auto">
            <a:xfrm>
              <a:off x="5092473" y="2708920"/>
              <a:ext cx="1203776" cy="1080120"/>
            </a:xfrm>
            <a:prstGeom prst="rect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9"/>
            <p:cNvSpPr txBox="1">
              <a:spLocks noChangeArrowheads="1"/>
            </p:cNvSpPr>
            <p:nvPr/>
          </p:nvSpPr>
          <p:spPr bwMode="auto">
            <a:xfrm>
              <a:off x="7701453" y="2348880"/>
              <a:ext cx="830987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t"/>
            <a:lstStyle/>
            <a:p>
              <a:r>
                <a:rPr kumimoji="0" lang="ko-KR" altLang="en-US" sz="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sym typeface="Wingdings" pitchFamily="2" charset="2"/>
                </a:rPr>
                <a:t>처마로 인해 유리온도가 낮음</a:t>
              </a:r>
              <a:endParaRPr kumimoji="0" lang="en-US" altLang="ko-KR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endParaRPr>
            </a:p>
          </p:txBody>
        </p:sp>
        <p:sp>
          <p:nvSpPr>
            <p:cNvPr id="14" name="Rectangle 9"/>
            <p:cNvSpPr txBox="1">
              <a:spLocks noChangeArrowheads="1"/>
            </p:cNvSpPr>
            <p:nvPr/>
          </p:nvSpPr>
          <p:spPr bwMode="auto">
            <a:xfrm>
              <a:off x="6191375" y="3806534"/>
              <a:ext cx="2747634" cy="198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ko-KR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&lt; </a:t>
              </a:r>
              <a:r>
                <a:rPr lang="ko-KR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태양열 흡수로 유리 표면온도가 상승된 이미지</a:t>
              </a:r>
              <a:r>
                <a:rPr lang="en-US" altLang="ko-KR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&gt;</a:t>
              </a:r>
              <a:endPara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Rectangle 9"/>
            <p:cNvSpPr txBox="1">
              <a:spLocks noChangeArrowheads="1"/>
            </p:cNvSpPr>
            <p:nvPr/>
          </p:nvSpPr>
          <p:spPr bwMode="auto">
            <a:xfrm>
              <a:off x="7701453" y="3356992"/>
              <a:ext cx="110624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t"/>
            <a:lstStyle/>
            <a:p>
              <a:r>
                <a:rPr kumimoji="0" lang="ko-KR" altLang="en-US" sz="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sym typeface="Wingdings" pitchFamily="2" charset="2"/>
                </a:rPr>
                <a:t>처마가 없는 곳은 </a:t>
              </a:r>
              <a:endParaRPr kumimoji="0" lang="en-US" altLang="ko-KR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endParaRPr>
            </a:p>
            <a:p>
              <a:r>
                <a:rPr lang="ko-KR" altLang="en-US" sz="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sym typeface="Wingdings" pitchFamily="2" charset="2"/>
                </a:rPr>
                <a:t>태양열을 받아 높음</a:t>
              </a:r>
              <a:endParaRPr kumimoji="0" lang="en-US" altLang="ko-KR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endParaRPr>
            </a:p>
          </p:txBody>
        </p:sp>
        <p:cxnSp>
          <p:nvCxnSpPr>
            <p:cNvPr id="16" name="직선 화살표 연결선 15"/>
            <p:cNvCxnSpPr/>
            <p:nvPr/>
          </p:nvCxnSpPr>
          <p:spPr>
            <a:xfrm flipH="1">
              <a:off x="7262182" y="2492896"/>
              <a:ext cx="367264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화살표 연결선 16"/>
            <p:cNvCxnSpPr/>
            <p:nvPr/>
          </p:nvCxnSpPr>
          <p:spPr>
            <a:xfrm flipH="1">
              <a:off x="7262182" y="3464446"/>
              <a:ext cx="367264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/>
          <p:cNvGrpSpPr/>
          <p:nvPr/>
        </p:nvGrpSpPr>
        <p:grpSpPr>
          <a:xfrm>
            <a:off x="895549" y="4437112"/>
            <a:ext cx="8233915" cy="2088232"/>
            <a:chOff x="755576" y="4283356"/>
            <a:chExt cx="8233915" cy="2088232"/>
          </a:xfrm>
        </p:grpSpPr>
        <p:sp>
          <p:nvSpPr>
            <p:cNvPr id="19" name="Rectangle 9"/>
            <p:cNvSpPr txBox="1">
              <a:spLocks noChangeArrowheads="1"/>
            </p:cNvSpPr>
            <p:nvPr/>
          </p:nvSpPr>
          <p:spPr bwMode="auto">
            <a:xfrm>
              <a:off x="755576" y="5795524"/>
              <a:ext cx="189534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t"/>
            <a:lstStyle/>
            <a:p>
              <a:pPr algn="ctr"/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흡수율이 높은 필름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부</a:t>
              </a:r>
              <a:r>
                <a:rPr lang="ko-KR" altLang="en-US" sz="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착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시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유리면의 온도가 높아져 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(80~120℃)</a:t>
              </a:r>
            </a:p>
            <a:p>
              <a:pPr algn="ctr"/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1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도 화상 및 유리의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열파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발생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20" name="그림 19" descr="11호세대 (7)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294989"/>
              <a:ext cx="1895340" cy="1414074"/>
            </a:xfrm>
            <a:prstGeom prst="rect">
              <a:avLst/>
            </a:prstGeom>
            <a:ln w="9525" cap="sq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</p:pic>
        <p:sp>
          <p:nvSpPr>
            <p:cNvPr id="21" name="Rectangle 9"/>
            <p:cNvSpPr txBox="1">
              <a:spLocks noChangeArrowheads="1"/>
            </p:cNvSpPr>
            <p:nvPr/>
          </p:nvSpPr>
          <p:spPr bwMode="auto">
            <a:xfrm>
              <a:off x="2798578" y="5795524"/>
              <a:ext cx="3951809" cy="252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t"/>
            <a:lstStyle/>
            <a:p>
              <a:pPr algn="ctr"/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주변 환경의 영향 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그림자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처마 등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으로 유리의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열파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발생</a:t>
              </a:r>
              <a:endParaRPr kumimoji="0"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Rectangle 9"/>
            <p:cNvSpPr txBox="1">
              <a:spLocks noChangeArrowheads="1"/>
            </p:cNvSpPr>
            <p:nvPr/>
          </p:nvSpPr>
          <p:spPr bwMode="auto">
            <a:xfrm>
              <a:off x="6922785" y="5795524"/>
              <a:ext cx="206670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t"/>
            <a:lstStyle/>
            <a:p>
              <a:pPr algn="ctr"/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흡수율이 높은 필름 부착 후 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필름 표면의 온도가 상승하여 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실내로 열을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재방출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실내온도 상승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23" name="그림 7" descr="깨진유리.png"/>
            <p:cNvPicPr>
              <a:picLocks noChangeAspect="1"/>
            </p:cNvPicPr>
            <p:nvPr/>
          </p:nvPicPr>
          <p:blipFill rotWithShape="1">
            <a:blip r:embed="rId5" cstate="print"/>
            <a:srcRect l="67889"/>
            <a:stretch/>
          </p:blipFill>
          <p:spPr bwMode="auto">
            <a:xfrm>
              <a:off x="2798578" y="4294989"/>
              <a:ext cx="1881855" cy="1414074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</p:pic>
        <p:grpSp>
          <p:nvGrpSpPr>
            <p:cNvPr id="24" name="그룹 23"/>
            <p:cNvGrpSpPr/>
            <p:nvPr/>
          </p:nvGrpSpPr>
          <p:grpSpPr>
            <a:xfrm>
              <a:off x="6876256" y="4283356"/>
              <a:ext cx="2091442" cy="1425707"/>
              <a:chOff x="6419472" y="2177087"/>
              <a:chExt cx="2091442" cy="1425707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8" t="11333" r="1"/>
              <a:stretch/>
            </p:blipFill>
            <p:spPr>
              <a:xfrm>
                <a:off x="6444208" y="2186827"/>
                <a:ext cx="2066706" cy="1415967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27" name="Rectangle 9"/>
              <p:cNvSpPr txBox="1">
                <a:spLocks noChangeArrowheads="1"/>
              </p:cNvSpPr>
              <p:nvPr/>
            </p:nvSpPr>
            <p:spPr bwMode="auto">
              <a:xfrm>
                <a:off x="7447819" y="2177087"/>
                <a:ext cx="1059885" cy="172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altLang="ko-KR" sz="700" b="1" dirty="0" smtClean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&lt;</a:t>
                </a:r>
                <a:r>
                  <a:rPr lang="ko-KR" altLang="en-US" sz="700" b="1" dirty="0" smtClean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흡수율 높은 필름 부착</a:t>
                </a:r>
                <a:r>
                  <a:rPr lang="en-US" altLang="ko-KR" sz="700" b="1" dirty="0" smtClean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&gt;</a:t>
                </a:r>
                <a:endParaRPr lang="en-US" altLang="ko-KR" sz="700" b="1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8" name="Rectangle 9"/>
              <p:cNvSpPr txBox="1">
                <a:spLocks noChangeArrowheads="1"/>
              </p:cNvSpPr>
              <p:nvPr/>
            </p:nvSpPr>
            <p:spPr bwMode="auto">
              <a:xfrm>
                <a:off x="6419472" y="2177087"/>
                <a:ext cx="1059885" cy="172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altLang="ko-KR" sz="700" b="1" dirty="0" smtClean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&lt;</a:t>
                </a:r>
                <a:r>
                  <a:rPr lang="ko-KR" altLang="en-US" sz="700" b="1" dirty="0" smtClean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흡수율 낮은 필름 부착</a:t>
                </a:r>
                <a:r>
                  <a:rPr lang="en-US" altLang="ko-KR" sz="700" b="1" dirty="0" smtClean="0"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</a:rPr>
                  <a:t>&gt;</a:t>
                </a:r>
                <a:endParaRPr lang="en-US" altLang="ko-KR" sz="700" b="1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25" name="Picture 2" descr="\\Jhcompany\201 ├ 사진＆동영상 통합자료\002    └ JH Company\출장워크샵\804       ▣▣▣      베트남출장 20140108~09     ▣▣▣\이미지\DSC0010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1" r="6135" b="3771"/>
            <a:stretch/>
          </p:blipFill>
          <p:spPr bwMode="auto">
            <a:xfrm>
              <a:off x="4756087" y="4294989"/>
              <a:ext cx="1994301" cy="141407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성능 </a:t>
            </a:r>
            <a:r>
              <a:rPr lang="en-US" altLang="ko-KR" dirty="0"/>
              <a:t>– </a:t>
            </a:r>
            <a:r>
              <a:rPr lang="ko-KR" altLang="en-US" dirty="0" err="1"/>
              <a:t>고투명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632520" y="836712"/>
            <a:ext cx="864096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200" baseline="30000" dirty="0" smtClean="0"/>
              <a:t>® 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는 광학필름 제조 노하우로 생산된 </a:t>
            </a:r>
            <a:r>
              <a:rPr lang="ko-KR" altLang="en-US" sz="1200" b="1" dirty="0" err="1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고투명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필름입니다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632520" y="1196752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ko-KR" altLang="en-US" sz="1050" b="1" dirty="0" smtClean="0"/>
              <a:t>윈도우필름에서 </a:t>
            </a:r>
            <a:r>
              <a:rPr lang="ko-KR" altLang="en-US" sz="1050" b="1" dirty="0" err="1" smtClean="0"/>
              <a:t>고투명이란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848545" y="1484784"/>
            <a:ext cx="770485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윈도우필름은 유리에 부착하여 시야에 직접적인 영향을 미치므로 시야에 방해가 되지 않도록 투명하며 선명해야 합니다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998929" y="2395265"/>
            <a:ext cx="2225879" cy="1928723"/>
            <a:chOff x="926920" y="2395265"/>
            <a:chExt cx="2225879" cy="1928723"/>
          </a:xfrm>
        </p:grpSpPr>
        <p:sp>
          <p:nvSpPr>
            <p:cNvPr id="7" name="Rectangle 9"/>
            <p:cNvSpPr txBox="1">
              <a:spLocks noChangeArrowheads="1"/>
            </p:cNvSpPr>
            <p:nvPr/>
          </p:nvSpPr>
          <p:spPr bwMode="auto">
            <a:xfrm>
              <a:off x="926921" y="4005064"/>
              <a:ext cx="2225878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 anchor="t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PENJEREX</a:t>
              </a:r>
              <a:r>
                <a:rPr lang="en-US" altLang="ko-KR" sz="8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®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는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백탁현상이나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어른거림없이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선명하여 유리 그대로 외부를 보는 것과 동일</a:t>
              </a:r>
              <a:endParaRPr lang="en-US" altLang="ko-KR" sz="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20" y="2395265"/>
              <a:ext cx="2225879" cy="1574304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grpSp>
        <p:nvGrpSpPr>
          <p:cNvPr id="23" name="그룹 22"/>
          <p:cNvGrpSpPr/>
          <p:nvPr/>
        </p:nvGrpSpPr>
        <p:grpSpPr>
          <a:xfrm>
            <a:off x="3654875" y="2381626"/>
            <a:ext cx="2247612" cy="1942362"/>
            <a:chOff x="3505158" y="2381626"/>
            <a:chExt cx="2247612" cy="1942362"/>
          </a:xfrm>
        </p:grpSpPr>
        <p:sp>
          <p:nvSpPr>
            <p:cNvPr id="9" name="Rectangle 9"/>
            <p:cNvSpPr txBox="1">
              <a:spLocks noChangeArrowheads="1"/>
            </p:cNvSpPr>
            <p:nvPr/>
          </p:nvSpPr>
          <p:spPr bwMode="auto">
            <a:xfrm>
              <a:off x="3505158" y="4005064"/>
              <a:ext cx="2247612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 anchor="t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PENJEREX</a:t>
              </a:r>
              <a:r>
                <a:rPr lang="en-US" altLang="ko-KR" sz="8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® </a:t>
              </a:r>
              <a:r>
                <a:rPr lang="ko-KR" altLang="en-US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의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고투명성은 주</a:t>
              </a:r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야간 </a:t>
              </a:r>
              <a:endPara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깨끗한 시야 확보로 외부 전망 감상이 가능 </a:t>
              </a:r>
              <a:endParaRPr lang="en-US" altLang="ko-KR" sz="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890" y="2381626"/>
              <a:ext cx="2225879" cy="1574304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grpSp>
        <p:nvGrpSpPr>
          <p:cNvPr id="24" name="그룹 23"/>
          <p:cNvGrpSpPr/>
          <p:nvPr/>
        </p:nvGrpSpPr>
        <p:grpSpPr>
          <a:xfrm>
            <a:off x="6326854" y="2395265"/>
            <a:ext cx="2226546" cy="1928723"/>
            <a:chOff x="6105129" y="2395265"/>
            <a:chExt cx="2226546" cy="1928723"/>
          </a:xfrm>
        </p:grpSpPr>
        <p:sp>
          <p:nvSpPr>
            <p:cNvPr id="11" name="Rectangle 9"/>
            <p:cNvSpPr txBox="1">
              <a:spLocks noChangeArrowheads="1"/>
            </p:cNvSpPr>
            <p:nvPr/>
          </p:nvSpPr>
          <p:spPr bwMode="auto">
            <a:xfrm>
              <a:off x="6105129" y="4005064"/>
              <a:ext cx="2226546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 anchor="t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PENJEREX</a:t>
              </a:r>
              <a:r>
                <a:rPr lang="en-US" altLang="ko-KR" sz="8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® </a:t>
              </a:r>
              <a:r>
                <a:rPr lang="ko-KR" altLang="en-US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는 유리의 칼라에 영향을 미치지 않는 투명성으로 건물 고유의 유리칼라 유지</a:t>
              </a:r>
              <a:endParaRPr lang="en-US" altLang="ko-KR" sz="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5795" y="2395265"/>
              <a:ext cx="2225879" cy="1574304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632520" y="1844824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ko-KR" altLang="en-US" sz="105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/>
              <a:t>가 </a:t>
            </a:r>
            <a:r>
              <a:rPr lang="ko-KR" altLang="en-US" sz="1050" b="1" dirty="0" err="1" smtClean="0">
                <a:latin typeface="맑은 고딕" pitchFamily="50" charset="-127"/>
                <a:ea typeface="맑은 고딕" pitchFamily="50" charset="-127"/>
              </a:rPr>
              <a:t>고투명한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 이유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848545" y="2093594"/>
            <a:ext cx="79208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NITTO DENKO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 편광필름 제조 노하우를 바탕으로 한 기술을 적용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건축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창호유리에 </a:t>
            </a:r>
            <a:r>
              <a:rPr lang="ko-KR" alt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부착시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선명한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시야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확보가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가능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632520" y="4437112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ko-KR" altLang="en-US" sz="1050" b="1" dirty="0"/>
              <a:t>일반 </a:t>
            </a:r>
            <a:r>
              <a:rPr lang="ko-KR" altLang="en-US" sz="1050" b="1" dirty="0" err="1"/>
              <a:t>열차단</a:t>
            </a:r>
            <a:r>
              <a:rPr lang="ko-KR" altLang="en-US" sz="1050" b="1" dirty="0"/>
              <a:t> 필름의 </a:t>
            </a:r>
            <a:r>
              <a:rPr lang="ko-KR" altLang="en-US" sz="1050" b="1" dirty="0" smtClean="0"/>
              <a:t>시야상 </a:t>
            </a:r>
            <a:r>
              <a:rPr lang="ko-KR" altLang="en-US" sz="1050" b="1" dirty="0"/>
              <a:t>문제점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3643977" y="4800031"/>
            <a:ext cx="2258508" cy="1570959"/>
            <a:chOff x="3494261" y="4800031"/>
            <a:chExt cx="2258508" cy="1570959"/>
          </a:xfrm>
        </p:grpSpPr>
        <p:pic>
          <p:nvPicPr>
            <p:cNvPr id="16" name="Picture 3" descr="\\Jhcompany\001 ├ 건축 영업 프로젝트\☆★_Nitto PENJEREX\Nitto 이미지 파일\자체촬영이미지_20150114\면불량(오렌지필)\2015-01-13 18;10;4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92"/>
            <a:stretch/>
          </p:blipFill>
          <p:spPr bwMode="auto">
            <a:xfrm>
              <a:off x="3494262" y="4800031"/>
              <a:ext cx="2258507" cy="156765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9"/>
            <p:cNvSpPr txBox="1">
              <a:spLocks noChangeArrowheads="1"/>
            </p:cNvSpPr>
            <p:nvPr/>
          </p:nvSpPr>
          <p:spPr bwMode="auto">
            <a:xfrm>
              <a:off x="3494261" y="6021288"/>
              <a:ext cx="2258507" cy="349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 anchor="t">
              <a:spAutoFit/>
            </a:bodyPr>
            <a:lstStyle/>
            <a:p>
              <a:pPr algn="ctr"/>
              <a:r>
                <a:rPr lang="ko-KR" altLang="en-US" sz="900" b="1" dirty="0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필름 표면이 매끄럽지 못하고 </a:t>
              </a:r>
              <a:endParaRPr lang="en-US" altLang="ko-KR" sz="9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sz="900" b="1" dirty="0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오렌지 껍질과 같은 형태를 띠는 현상</a:t>
              </a:r>
              <a:endParaRPr lang="en-US" altLang="ko-KR" sz="900" b="1" baseline="300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998928" y="4813671"/>
            <a:ext cx="2227858" cy="1567657"/>
            <a:chOff x="926920" y="4813671"/>
            <a:chExt cx="2227858" cy="1567657"/>
          </a:xfrm>
        </p:grpSpPr>
        <p:pic>
          <p:nvPicPr>
            <p:cNvPr id="15" name="Picture 2" descr="\\Jhcompany\001 ├ 건축 영업 프로젝트\☆★_Nitto PENJEREX\Nitto 이미지 파일\자체촬영이미지_20150114\농도불량(무라)\DSC0006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09"/>
            <a:stretch/>
          </p:blipFill>
          <p:spPr bwMode="auto">
            <a:xfrm>
              <a:off x="926920" y="4813671"/>
              <a:ext cx="2225879" cy="156765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9"/>
            <p:cNvSpPr txBox="1">
              <a:spLocks noChangeArrowheads="1"/>
            </p:cNvSpPr>
            <p:nvPr/>
          </p:nvSpPr>
          <p:spPr bwMode="auto">
            <a:xfrm>
              <a:off x="926920" y="6136756"/>
              <a:ext cx="2227858" cy="211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 anchor="t">
              <a:spAutoFit/>
            </a:bodyPr>
            <a:lstStyle/>
            <a:p>
              <a:pPr algn="ctr"/>
              <a:r>
                <a:rPr lang="ko-KR" altLang="en-US" sz="900" b="1" dirty="0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얼룩이 보이는 현상으로 시야가 왜곡</a:t>
              </a:r>
              <a:endParaRPr lang="en-US" altLang="ko-KR" sz="900" b="1" baseline="300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327519" y="4813670"/>
            <a:ext cx="2225881" cy="1570364"/>
            <a:chOff x="6105795" y="4813670"/>
            <a:chExt cx="2225881" cy="1570364"/>
          </a:xfrm>
        </p:grpSpPr>
        <p:pic>
          <p:nvPicPr>
            <p:cNvPr id="17" name="Picture 5" descr="\\Jhcompany\001 ├ 건축 영업 프로젝트\☆★_Nitto PENJEREX\Nitto 이미지 파일\자체촬영이미지_20150114\백탁\DSC0001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8422" r="13859"/>
            <a:stretch/>
          </p:blipFill>
          <p:spPr bwMode="auto">
            <a:xfrm>
              <a:off x="6105795" y="4813670"/>
              <a:ext cx="2225879" cy="156765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9"/>
            <p:cNvSpPr txBox="1">
              <a:spLocks noChangeArrowheads="1"/>
            </p:cNvSpPr>
            <p:nvPr/>
          </p:nvSpPr>
          <p:spPr bwMode="auto">
            <a:xfrm>
              <a:off x="6105796" y="6034332"/>
              <a:ext cx="2225880" cy="349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 anchor="t">
              <a:spAutoFit/>
            </a:bodyPr>
            <a:lstStyle/>
            <a:p>
              <a:pPr algn="ctr"/>
              <a:r>
                <a:rPr lang="ko-KR" altLang="en-US" sz="900" b="1" dirty="0" err="1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백탁현상</a:t>
              </a:r>
              <a:r>
                <a:rPr lang="en-US" altLang="ko-KR" sz="900" b="1" dirty="0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900" b="1" dirty="0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뿌옇게 보이는 현상</a:t>
              </a:r>
              <a:r>
                <a:rPr lang="en-US" altLang="ko-KR" sz="900" b="1" dirty="0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ko-KR" altLang="en-US" sz="900" b="1" dirty="0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으로 외부가 선명하게 보이지 않고 탁하게 보임</a:t>
              </a:r>
              <a:r>
                <a:rPr lang="en-US" altLang="ko-KR" sz="900" b="1" dirty="0" smtClean="0">
                  <a:solidFill>
                    <a:srgbClr val="FFFF00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en-US" altLang="ko-KR" sz="900" b="1" baseline="300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깨끗한 야경 및 전망 제공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632520" y="836712"/>
            <a:ext cx="8640960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200" baseline="30000" dirty="0">
                <a:solidFill>
                  <a:schemeClr val="bg1"/>
                </a:solidFill>
              </a:rPr>
              <a:t>®</a:t>
            </a:r>
            <a:r>
              <a:rPr lang="en-US" altLang="ko-KR" sz="1200" baseline="30000" dirty="0"/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는 </a:t>
            </a:r>
            <a:r>
              <a:rPr lang="ko-KR" altLang="en-US" sz="1200" b="1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저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반사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코팅으로 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거울현상을 감소시켜 </a:t>
            </a:r>
            <a:r>
              <a:rPr lang="ko-KR" altLang="en-US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야경 감상이 가능한 필름입니다</a:t>
            </a:r>
            <a:r>
              <a:rPr lang="en-US" altLang="ko-KR" sz="12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32520" y="1196752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ko-KR" altLang="en-US" sz="1050" b="1" dirty="0" smtClean="0"/>
              <a:t>실내반사를 줄여 야경 감상이 편안해 집니다</a:t>
            </a:r>
            <a:r>
              <a:rPr lang="en-US" altLang="ko-KR" sz="1050" b="1" dirty="0" smtClean="0"/>
              <a:t>.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848545" y="1484784"/>
            <a:ext cx="3672410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유리의 문제점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실내 반사로 거울현상이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심하여 외부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전망 감상이 힘듦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4589884" y="1340768"/>
            <a:ext cx="4251548" cy="2196018"/>
            <a:chOff x="4589884" y="1340768"/>
            <a:chExt cx="4251548" cy="2196018"/>
          </a:xfrm>
        </p:grpSpPr>
        <p:pic>
          <p:nvPicPr>
            <p:cNvPr id="5" name="Picture 2" descr="\\Jhcompany\202 ├ 회사별 브랜드별 미디어 자료\017    └ 본사자료\__본사이미지모음\DSC_0804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89884" y="1340768"/>
              <a:ext cx="2019300" cy="194963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\\Jhcompany\202 ├ 회사별 브랜드별 미디어 자료\017    └ 본사자료\__본사이미지모음\DSC_0805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53200" y="1340769"/>
              <a:ext cx="2088232" cy="194963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9"/>
            <p:cNvSpPr txBox="1">
              <a:spLocks noChangeArrowheads="1"/>
            </p:cNvSpPr>
            <p:nvPr/>
          </p:nvSpPr>
          <p:spPr bwMode="auto">
            <a:xfrm>
              <a:off x="4589884" y="3284984"/>
              <a:ext cx="2019300" cy="25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ko-KR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&lt; </a:t>
              </a:r>
              <a:r>
                <a:rPr lang="ko-KR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부착 전 외부 전망 </a:t>
              </a:r>
              <a:r>
                <a:rPr lang="en-US" altLang="ko-KR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" name="Rectangle 9"/>
            <p:cNvSpPr txBox="1">
              <a:spLocks noChangeArrowheads="1"/>
            </p:cNvSpPr>
            <p:nvPr/>
          </p:nvSpPr>
          <p:spPr bwMode="auto">
            <a:xfrm>
              <a:off x="6787666" y="3284984"/>
              <a:ext cx="2019300" cy="25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ko-KR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&lt; PENJEREX</a:t>
              </a:r>
              <a:r>
                <a:rPr lang="en-US" altLang="ko-KR" sz="9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®</a:t>
              </a:r>
              <a:r>
                <a:rPr lang="en-US" altLang="ko-KR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부착 후 외부 전망 </a:t>
              </a:r>
              <a:r>
                <a:rPr lang="en-US" altLang="ko-KR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632520" y="3573016"/>
            <a:ext cx="532859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 smtClean="0"/>
              <a:t>▶ </a:t>
            </a:r>
            <a:r>
              <a:rPr lang="ko-KR" altLang="en-US" sz="1050" b="1" dirty="0" err="1" smtClean="0"/>
              <a:t>저레인보우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848545" y="3927633"/>
            <a:ext cx="3672408" cy="29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일반필름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부착시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야간에 실내에서 발생되는 문제점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–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레인보우 현상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718453" y="3888935"/>
            <a:ext cx="2054047" cy="2276369"/>
            <a:chOff x="6718453" y="3888935"/>
            <a:chExt cx="2054047" cy="2276369"/>
          </a:xfrm>
        </p:grpSpPr>
        <p:pic>
          <p:nvPicPr>
            <p:cNvPr id="13" name="Picture 2" descr="\\Jhcompany\001 ├ 건축 영업 프로젝트\☆★_Nitto PENJEREX\Nitto 이미지 파일\자체촬영이미지_20150114\레인보우\사본 -DSC00050.jpg"/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3" b="14969"/>
            <a:stretch/>
          </p:blipFill>
          <p:spPr bwMode="auto">
            <a:xfrm>
              <a:off x="6718453" y="3888935"/>
              <a:ext cx="2054047" cy="2024567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9"/>
            <p:cNvSpPr txBox="1">
              <a:spLocks noChangeArrowheads="1"/>
            </p:cNvSpPr>
            <p:nvPr/>
          </p:nvSpPr>
          <p:spPr bwMode="auto">
            <a:xfrm>
              <a:off x="6723298" y="5913502"/>
              <a:ext cx="2019300" cy="25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&lt; PENJEREX</a:t>
              </a:r>
              <a:r>
                <a:rPr lang="en-US" altLang="ko-KR" sz="900" b="1" baseline="30000" dirty="0" smtClean="0">
                  <a:latin typeface="맑은 고딕" pitchFamily="50" charset="-127"/>
                  <a:ea typeface="맑은 고딕" pitchFamily="50" charset="-127"/>
                </a:rPr>
                <a:t>®</a:t>
              </a:r>
              <a:r>
                <a:rPr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900" b="1" dirty="0" smtClean="0">
                  <a:latin typeface="맑은 고딕" pitchFamily="50" charset="-127"/>
                  <a:ea typeface="맑은 고딕" pitchFamily="50" charset="-127"/>
                </a:rPr>
                <a:t>부착 후 이미지 </a:t>
              </a:r>
              <a:r>
                <a:rPr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4592960" y="3888935"/>
            <a:ext cx="2091308" cy="2276369"/>
            <a:chOff x="4592960" y="3888935"/>
            <a:chExt cx="2091308" cy="2276369"/>
          </a:xfrm>
        </p:grpSpPr>
        <p:pic>
          <p:nvPicPr>
            <p:cNvPr id="12" name="Picture 2" descr="\\Jhcompany\001 ├ 건축 영업 프로젝트\☆★_Nitto PENJEREX\Nitto 이미지 파일\자체촬영이미지_20150114\레인보우\사본 -DSC00050.jpg"/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" r="47297" b="14969"/>
            <a:stretch/>
          </p:blipFill>
          <p:spPr bwMode="auto">
            <a:xfrm>
              <a:off x="4592960" y="3888935"/>
              <a:ext cx="2054003" cy="2024567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9"/>
            <p:cNvSpPr txBox="1">
              <a:spLocks noChangeArrowheads="1"/>
            </p:cNvSpPr>
            <p:nvPr/>
          </p:nvSpPr>
          <p:spPr bwMode="auto">
            <a:xfrm>
              <a:off x="4592960" y="5913502"/>
              <a:ext cx="2091308" cy="25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&lt; </a:t>
              </a:r>
              <a:r>
                <a:rPr kumimoji="0" lang="ko-KR" altLang="en-US" sz="900" b="1" dirty="0" smtClean="0">
                  <a:latin typeface="맑은 고딕" pitchFamily="50" charset="-127"/>
                  <a:ea typeface="맑은 고딕" pitchFamily="50" charset="-127"/>
                </a:rPr>
                <a:t>일반필름 부착 후 레인보우 현상 </a:t>
              </a:r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타원 17"/>
          <p:cNvSpPr/>
          <p:nvPr/>
        </p:nvSpPr>
        <p:spPr>
          <a:xfrm>
            <a:off x="4736976" y="4185310"/>
            <a:ext cx="1728192" cy="1728192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>
            <a:endCxn id="18" idx="3"/>
          </p:cNvCxnSpPr>
          <p:nvPr/>
        </p:nvCxnSpPr>
        <p:spPr>
          <a:xfrm flipV="1">
            <a:off x="4448944" y="5660414"/>
            <a:ext cx="541120" cy="299060"/>
          </a:xfrm>
          <a:prstGeom prst="line">
            <a:avLst/>
          </a:prstGeom>
          <a:ln w="190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920552" y="5551079"/>
            <a:ext cx="3528392" cy="75824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>
              <a:lnSpc>
                <a:spcPts val="1300"/>
              </a:lnSpc>
            </a:pP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※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레인보우 현상이란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?</a:t>
            </a:r>
          </a:p>
          <a:p>
            <a:pPr>
              <a:lnSpc>
                <a:spcPts val="1300"/>
              </a:lnSpc>
            </a:pP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유리 및 필름 표면의 코팅 및 원재료의 특성에 따라 빛의 종류에 </a:t>
            </a:r>
            <a:endParaRPr lang="en-US" altLang="ko-KR" sz="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300"/>
              </a:lnSpc>
            </a:pP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따른 불규칙한 반사로 얼룩현상이나 줄무늬 현상 등을 일컫는   </a:t>
            </a:r>
            <a:endParaRPr lang="en-US" altLang="ko-KR" sz="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300"/>
              </a:lnSpc>
            </a:pP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말로 야간 </a:t>
            </a:r>
            <a:r>
              <a:rPr lang="ko-KR" altLang="en-US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실내면에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보이는 현상</a:t>
            </a:r>
            <a:endParaRPr lang="ko-KR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848546" y="2060848"/>
            <a:ext cx="3528392" cy="72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⇒ PENJEREX</a:t>
            </a:r>
            <a:r>
              <a:rPr lang="en-US" altLang="ko-KR" sz="1050" baseline="30000" dirty="0" smtClean="0"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는 </a:t>
            </a:r>
            <a:r>
              <a:rPr kumimoji="0" lang="ko-KR" altLang="en-US" sz="105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유리의 실내 반사를 줄여 </a:t>
            </a:r>
            <a:endParaRPr kumimoji="0" lang="en-US" altLang="ko-KR" sz="1050" b="1" dirty="0" smtClean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5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ko-KR" altLang="en-US" sz="105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거울현상을 감소시켜</a:t>
            </a:r>
            <a:r>
              <a:rPr kumimoji="0" lang="ko-KR" altLang="en-US" sz="1050" b="1" dirty="0" smtClean="0">
                <a:latin typeface="맑은 고딕" pitchFamily="50" charset="-127"/>
                <a:ea typeface="맑은 고딕" pitchFamily="50" charset="-127"/>
              </a:rPr>
              <a:t> 깨끗하고 선명한 야경을 </a:t>
            </a:r>
            <a:endParaRPr kumimoji="0" lang="en-US" altLang="ko-KR" sz="105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ko-KR" altLang="en-US" sz="1050" b="1" dirty="0" smtClean="0">
                <a:latin typeface="맑은 고딕" pitchFamily="50" charset="-127"/>
                <a:ea typeface="맑은 고딕" pitchFamily="50" charset="-127"/>
              </a:rPr>
              <a:t>제공합니다</a:t>
            </a:r>
            <a:r>
              <a:rPr kumimoji="0" lang="en-US" altLang="ko-KR" sz="1050" b="1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6" name="Rectangle 9"/>
          <p:cNvSpPr txBox="1">
            <a:spLocks noChangeArrowheads="1"/>
          </p:cNvSpPr>
          <p:nvPr/>
        </p:nvSpPr>
        <p:spPr bwMode="auto">
          <a:xfrm>
            <a:off x="848546" y="4502078"/>
            <a:ext cx="3528392" cy="72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⇒ PENJEREX</a:t>
            </a:r>
            <a:r>
              <a:rPr lang="en-US" altLang="ko-KR" sz="1050" baseline="30000" dirty="0" smtClean="0"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ko-KR" altLang="en-US" sz="105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레인보우 현상을 감소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시켜 실외가 </a:t>
            </a:r>
            <a:endParaRPr lang="en-US" altLang="ko-KR" sz="105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보이지 않거나 기하학적 형상의 레인보우로 인해 </a:t>
            </a:r>
            <a:endParaRPr lang="en-US" altLang="ko-KR" sz="105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불쾌감을 느끼는 등의 문제점을 해결합니다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1050" b="1" dirty="0" smtClean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유해 자외선 차단 및 안전사고 예방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632519" y="836712"/>
            <a:ext cx="8640959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200" baseline="30000" dirty="0" smtClean="0">
                <a:solidFill>
                  <a:schemeClr val="bg1"/>
                </a:solidFill>
              </a:rPr>
              <a:t>®</a:t>
            </a:r>
            <a:r>
              <a:rPr lang="en-US" altLang="ko-KR" sz="1200" baseline="30000" dirty="0" smtClean="0"/>
              <a:t> 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는 유해 자외선을 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99% 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이상 차단합니다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2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5" name="Picture 2" descr="\\Jhcompany\202 ├ 회사별 브랜드별 미디어 자료\017    └ 본사자료\__본사이미지모음\IMG_454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09"/>
          <a:stretch/>
        </p:blipFill>
        <p:spPr bwMode="auto">
          <a:xfrm>
            <a:off x="776537" y="1563008"/>
            <a:ext cx="3600401" cy="164620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776537" y="3228365"/>
            <a:ext cx="3600401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9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부착 후 자외선이 차단되어 자외선 구슬의 </a:t>
            </a:r>
            <a:endParaRPr lang="en-US" altLang="ko-KR" sz="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색깔이 변하지 않는 것을 알 수 있음</a:t>
            </a:r>
            <a:endParaRPr kumimoji="0" lang="en-US" altLang="ko-KR" sz="9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776537" y="1563008"/>
            <a:ext cx="1800200" cy="2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kumimoji="0" lang="en-US" altLang="ko-KR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&lt; </a:t>
            </a:r>
            <a:r>
              <a:rPr lang="en-US" altLang="ko-KR" sz="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800" b="1" baseline="300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부착 </a:t>
            </a:r>
            <a:r>
              <a:rPr kumimoji="0" lang="en-US" altLang="ko-KR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&gt;</a:t>
            </a:r>
            <a:endParaRPr kumimoji="0" lang="en-US" altLang="ko-KR" sz="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707809" y="1563008"/>
            <a:ext cx="1476588" cy="2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kumimoji="0" lang="en-US" altLang="ko-KR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&lt; </a:t>
            </a:r>
            <a:r>
              <a:rPr lang="ko-KR" altLang="en-US" sz="8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미부착</a:t>
            </a:r>
            <a:r>
              <a:rPr lang="ko-KR" altLang="en-US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&gt;</a:t>
            </a:r>
            <a:endParaRPr kumimoji="0" lang="en-US" altLang="ko-KR" sz="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32520" y="3861048"/>
            <a:ext cx="8640959" cy="2769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PENJEREX</a:t>
            </a:r>
            <a:r>
              <a:rPr lang="en-US" altLang="ko-KR" sz="1200" baseline="30000" dirty="0" smtClean="0">
                <a:solidFill>
                  <a:schemeClr val="bg1"/>
                </a:solidFill>
              </a:rPr>
              <a:t>®</a:t>
            </a:r>
            <a:r>
              <a:rPr lang="en-US" altLang="ko-KR" sz="1200" baseline="30000" dirty="0" smtClean="0"/>
              <a:t> 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는 각종 충격 및 안전 테스트를 통과하여 유리로 인한 각종 사고로부터 예방이 가능합니다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endParaRPr lang="en-US" altLang="ko-KR" sz="12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632520" y="4213329"/>
            <a:ext cx="3744419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>
                <a:latin typeface="맑은 고딕" pitchFamily="50" charset="-127"/>
                <a:ea typeface="맑은 고딕" pitchFamily="50" charset="-127"/>
              </a:rPr>
              <a:t>의 안전 테스트</a:t>
            </a:r>
            <a:endParaRPr kumimoji="0"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776537" y="4437112"/>
            <a:ext cx="3528393" cy="45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PENJEREX</a:t>
            </a:r>
            <a:r>
              <a:rPr lang="en-US" altLang="ko-KR" sz="1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는 안전관련 각종 충격테스트를 통과하여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유리 파손 및 비산 방지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방범기능까지 가능합니다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 descr="\\Jhcompany\202 ├ 회사별 브랜드별 미디어 자료\017    └ 본사자료\__본사이미지모음\shoteback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43" y="4941167"/>
            <a:ext cx="1681867" cy="13617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Jhcompany\202 ├ 회사별 브랜드별 미디어 자료\017    └ 본사자료\__본사이미지모음\tes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8727" y="4942277"/>
            <a:ext cx="1656201" cy="136704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4953000" y="4213329"/>
            <a:ext cx="3744419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1050" b="1" dirty="0"/>
              <a:t>▶ </a:t>
            </a:r>
            <a:r>
              <a:rPr lang="ko-KR" altLang="en-US" sz="1050" b="1" dirty="0"/>
              <a:t>유리 안전사고로 인한 각종 피해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953000" y="5062935"/>
            <a:ext cx="4061472" cy="1246385"/>
            <a:chOff x="3679148" y="4558879"/>
            <a:chExt cx="4674827" cy="1434612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 bwMode="auto">
            <a:xfrm>
              <a:off x="3679148" y="4558879"/>
              <a:ext cx="1531364" cy="1434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 bwMode="auto">
            <a:xfrm>
              <a:off x="5272883" y="4558879"/>
              <a:ext cx="1531364" cy="1434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797"/>
            <a:stretch/>
          </p:blipFill>
          <p:spPr bwMode="auto">
            <a:xfrm>
              <a:off x="6877645" y="4558879"/>
              <a:ext cx="1476330" cy="1434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632520" y="1196752"/>
            <a:ext cx="4032449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/>
              <a:t>부착 전</a:t>
            </a:r>
            <a:r>
              <a:rPr lang="en-US" altLang="ko-KR" sz="1050" b="1" dirty="0"/>
              <a:t>, </a:t>
            </a:r>
            <a:r>
              <a:rPr lang="ko-KR" altLang="en-US" sz="1050" b="1" dirty="0"/>
              <a:t>후 자외선 차단 비교 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4953000" y="1196752"/>
            <a:ext cx="4248472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ko-KR" altLang="en-US" sz="1050" b="1" dirty="0"/>
              <a:t>유해 자외선으로 인한 문제점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Rectangle 9"/>
          <p:cNvSpPr txBox="1">
            <a:spLocks noChangeArrowheads="1"/>
          </p:cNvSpPr>
          <p:nvPr/>
        </p:nvSpPr>
        <p:spPr bwMode="auto">
          <a:xfrm>
            <a:off x="5169024" y="1484784"/>
            <a:ext cx="3672410" cy="96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가구 및 가전제품 등 실내 인테리어 </a:t>
            </a:r>
            <a:r>
              <a:rPr lang="ko-KR" alt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탈변색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기미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주근깨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피부노화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피부암 등 피부 질환 발생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백내장과 같은 안과 질환 발생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책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고가의 미술품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장식품 등의 </a:t>
            </a:r>
            <a:r>
              <a:rPr lang="ko-KR" alt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탈변색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Rectangle 9"/>
          <p:cNvSpPr txBox="1">
            <a:spLocks noChangeArrowheads="1"/>
          </p:cNvSpPr>
          <p:nvPr/>
        </p:nvSpPr>
        <p:spPr bwMode="auto">
          <a:xfrm>
            <a:off x="5097016" y="4437112"/>
            <a:ext cx="4032448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태풍 등 자연재해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외부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침입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등으로 인한 유리 파손 및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차 사고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부주의로 인한 유리 파손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1352601" y="2451065"/>
            <a:ext cx="1008112" cy="75815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 b="7522"/>
          <a:stretch/>
        </p:blipFill>
        <p:spPr>
          <a:xfrm>
            <a:off x="0" y="720001"/>
            <a:ext cx="9906000" cy="613799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47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en-US" altLang="ko-KR" dirty="0"/>
              <a:t> </a:t>
            </a:r>
            <a:r>
              <a:rPr lang="ko-KR" altLang="en-US" dirty="0" err="1"/>
              <a:t>스펙</a:t>
            </a:r>
            <a:r>
              <a:rPr lang="ko-KR" altLang="en-US" dirty="0"/>
              <a:t> 및 품질보증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632521" y="836712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err="1" smtClean="0"/>
              <a:t>스펙표</a:t>
            </a:r>
            <a:endParaRPr kumimoji="0"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421986"/>
              </p:ext>
            </p:extLst>
          </p:nvPr>
        </p:nvGraphicFramePr>
        <p:xfrm>
          <a:off x="885480" y="1268759"/>
          <a:ext cx="8207473" cy="1008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3333"/>
                <a:gridCol w="915855"/>
                <a:gridCol w="915855"/>
                <a:gridCol w="915855"/>
                <a:gridCol w="915855"/>
                <a:gridCol w="810180"/>
                <a:gridCol w="810180"/>
                <a:gridCol w="810180"/>
                <a:gridCol w="810180"/>
              </a:tblGrid>
              <a:tr h="3068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MODEL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가시광선투과율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가시광선반사율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태양열흡수율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자외선차단율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차폐계수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열관류율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두께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색상</a:t>
                      </a:r>
                      <a:endParaRPr lang="en-US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6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PENJEREX</a:t>
                      </a:r>
                      <a:r>
                        <a:rPr lang="en-US" altLang="ko-KR" sz="800" b="1" baseline="30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® </a:t>
                      </a:r>
                      <a:r>
                        <a:rPr lang="en-US" altLang="ko-KR" sz="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PX-7060S</a:t>
                      </a:r>
                      <a:endParaRPr lang="en-US" altLang="ko-KR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68.5%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12.6%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20.8%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99.4%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0.57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3.45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2.76mil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light sepia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6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PENJEREX</a:t>
                      </a:r>
                      <a:r>
                        <a:rPr lang="en-US" altLang="ko-KR" sz="800" b="1" baseline="30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® </a:t>
                      </a:r>
                      <a:r>
                        <a:rPr lang="en-US" altLang="ko-KR" sz="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PX-8080S</a:t>
                      </a:r>
                      <a:endParaRPr lang="en-US" altLang="ko-KR" sz="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76.3%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7.4%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21.1%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99.3%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0.70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3.63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2.76mil</a:t>
                      </a:r>
                      <a:endParaRPr lang="en-US" altLang="ko-KR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light sepia</a:t>
                      </a:r>
                      <a:endParaRPr lang="en-US" altLang="ko-KR" sz="8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954" marR="7954" marT="7954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632520" y="2636912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 smtClean="0"/>
              <a:t>▶ 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/>
              <a:t>품질보증</a:t>
            </a:r>
            <a:endParaRPr kumimoji="0"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813050" y="2952527"/>
            <a:ext cx="8028384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NITTO DENKO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는 국내 시공된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필름의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품질에 대해 다음과 같이 보증합니다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en-US" altLang="ko-KR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1)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series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품질보증기간은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수평면에 한해서는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입니다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2)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품질보증은 필름이 </a:t>
            </a:r>
            <a:r>
              <a:rPr lang="ko-KR" alt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실내측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유리면에 정상적으로 시공된 경우에 한하며 균열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벗겨짐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현저한 변색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접착 불량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박리 현상에 대하여 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시공일로부터 보증기간 동안 보증됩니다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3)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필름에 위와 같은 문제가 발생된 경우 </a:t>
            </a:r>
            <a:r>
              <a:rPr lang="ko-KR" alt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새제품으로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교환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및 재시공하여 드리며 최초 계약자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변경시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보증은 종료됩니다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4)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아래의 경우에는 품질보증이 되지 않습니다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-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필름의 부적절한 관리로 인해 생긴 흠집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손상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물리적 또는 고의적 훼손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천재지변 등 제조상의 문제가 아닌 경우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-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국내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독점 판매처인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㈜</a:t>
            </a:r>
            <a:r>
              <a:rPr lang="ko-KR" alt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제이에이치에서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공급하지 않은 필름으로 시공한 경우 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9885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제조사 </a:t>
            </a:r>
            <a:r>
              <a:rPr lang="en-US" altLang="ko-KR" dirty="0"/>
              <a:t>NITTO DENKO </a:t>
            </a:r>
            <a:r>
              <a:rPr lang="ko-KR" altLang="en-US" dirty="0"/>
              <a:t>소개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27</a:t>
            </a:fld>
            <a:endParaRPr lang="ko-KR" altLang="en-US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34" y="938857"/>
            <a:ext cx="13620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67544" y="1412776"/>
            <a:ext cx="9093968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300"/>
              </a:lnSpc>
            </a:pP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Nitto Denko Corporation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은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1918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 설립된 광학성 필름 및 기능성 테이프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전문회사로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연매출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약 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조원에 이르는 세계적인 다각화 소재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제조기업입니다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Nitto Denko Corporation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은 </a:t>
            </a:r>
            <a:r>
              <a:rPr lang="ko-KR" alt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스마트폰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등의 터치패널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주요 소재인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편광필름과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투명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전도성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필름을 필두로 부품소재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및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소비재로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사용되는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기능성 테이프를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연구 및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생산하고 있습니다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ts val="23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Nitto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Denko Corporation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은 미주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개국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유럽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개국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아시아권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개국에 본사 및 지사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연구소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공장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공식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판매처를 구축하고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있어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시장의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요구에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ts val="2300"/>
              </a:lnSpc>
            </a:pP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발빠르게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대처하고 자체적인 고유의 기술력으로 세계시장을 선도하고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300000"/>
              </a:lnSpc>
            </a:pPr>
            <a:r>
              <a:rPr lang="en-US" altLang="ko-KR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▶ </a:t>
            </a:r>
            <a:r>
              <a:rPr lang="ko-KR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사업분야</a:t>
            </a:r>
            <a:endParaRPr lang="en-US" altLang="ko-KR" sz="105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2" y="3568352"/>
            <a:ext cx="1754376" cy="23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032" y="3581052"/>
            <a:ext cx="1693880" cy="20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88" y="3559891"/>
            <a:ext cx="4624276" cy="138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76" y="5053356"/>
            <a:ext cx="4383910" cy="1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1953444" y="1018780"/>
            <a:ext cx="2618556" cy="249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Nitto Denko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Corporation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518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385" y="2780928"/>
            <a:ext cx="2859230" cy="38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0" y="3356992"/>
            <a:ext cx="9906000" cy="43204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/>
                </a:solidFill>
              </a:rPr>
              <a:t>한국 독점 판매처   주식회사 </a:t>
            </a:r>
            <a:r>
              <a:rPr lang="ko-KR" altLang="en-US" sz="900" dirty="0" err="1" smtClean="0">
                <a:solidFill>
                  <a:schemeClr val="tx1"/>
                </a:solidFill>
              </a:rPr>
              <a:t>제이에이치</a:t>
            </a:r>
            <a:endParaRPr lang="en-US" altLang="ko-KR" sz="900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sz="900" dirty="0" smtClean="0">
                <a:solidFill>
                  <a:schemeClr val="tx1"/>
                </a:solidFill>
              </a:rPr>
              <a:t>TEL</a:t>
            </a:r>
            <a:r>
              <a:rPr lang="ko-KR" altLang="en-US" sz="900" dirty="0" smtClean="0">
                <a:solidFill>
                  <a:schemeClr val="tx1"/>
                </a:solidFill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</a:rPr>
              <a:t>: 031-701-1174    FAX : 031-624-1174 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8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827584" y="836712"/>
            <a:ext cx="1401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CONTENTS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18379" y="1556792"/>
            <a:ext cx="3041108" cy="438158"/>
            <a:chOff x="2516701" y="1725220"/>
            <a:chExt cx="3294534" cy="438158"/>
          </a:xfrm>
        </p:grpSpPr>
        <p:sp>
          <p:nvSpPr>
            <p:cNvPr id="21" name="직사각형 20"/>
            <p:cNvSpPr/>
            <p:nvPr/>
          </p:nvSpPr>
          <p:spPr>
            <a:xfrm>
              <a:off x="2516701" y="1725220"/>
              <a:ext cx="576064" cy="43815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01</a:t>
              </a:r>
              <a:endParaRPr lang="ko-KR" altLang="en-US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3236780" y="1782717"/>
              <a:ext cx="257445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500" b="1" dirty="0">
                  <a:latin typeface="+mn-ea"/>
                </a:rPr>
                <a:t>PENJEREX</a:t>
              </a:r>
              <a:r>
                <a:rPr lang="en-US" altLang="ko-KR" sz="1500" b="1" baseline="30000" dirty="0" smtClean="0">
                  <a:latin typeface="+mn-ea"/>
                </a:rPr>
                <a:t>®</a:t>
              </a:r>
              <a:r>
                <a:rPr lang="ko-KR" altLang="en-US" sz="1500" b="1" dirty="0" smtClean="0">
                  <a:latin typeface="+mn-ea"/>
                  <a:ea typeface="+mn-ea"/>
                </a:rPr>
                <a:t>의 단열 성능</a:t>
              </a:r>
              <a:endParaRPr lang="ko-KR" altLang="en-US" sz="1500" b="1" dirty="0">
                <a:latin typeface="+mn-ea"/>
                <a:ea typeface="+mn-ea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118380" y="3332494"/>
            <a:ext cx="3028285" cy="438158"/>
            <a:chOff x="2516701" y="3258130"/>
            <a:chExt cx="3280643" cy="438158"/>
          </a:xfrm>
        </p:grpSpPr>
        <p:sp>
          <p:nvSpPr>
            <p:cNvPr id="19" name="TextBox 6"/>
            <p:cNvSpPr txBox="1">
              <a:spLocks noChangeArrowheads="1"/>
            </p:cNvSpPr>
            <p:nvPr/>
          </p:nvSpPr>
          <p:spPr bwMode="auto">
            <a:xfrm>
              <a:off x="3236781" y="3315626"/>
              <a:ext cx="256056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500" b="1" dirty="0">
                  <a:latin typeface="+mn-ea"/>
                  <a:ea typeface="+mn-ea"/>
                </a:rPr>
                <a:t>PENJEREX</a:t>
              </a:r>
              <a:r>
                <a:rPr lang="en-US" altLang="ko-KR" sz="1500" b="1" baseline="30000" dirty="0" smtClean="0">
                  <a:latin typeface="+mn-ea"/>
                  <a:ea typeface="+mn-ea"/>
                </a:rPr>
                <a:t>®</a:t>
              </a:r>
              <a:r>
                <a:rPr lang="ko-KR" altLang="en-US" sz="1500" b="1" dirty="0" smtClean="0">
                  <a:latin typeface="+mn-ea"/>
                  <a:ea typeface="+mn-ea"/>
                </a:rPr>
                <a:t>의</a:t>
              </a:r>
              <a:r>
                <a:rPr lang="en-US" altLang="ko-KR" sz="1500" b="1" dirty="0" smtClean="0">
                  <a:latin typeface="+mn-ea"/>
                  <a:ea typeface="+mn-ea"/>
                </a:rPr>
                <a:t> </a:t>
              </a:r>
              <a:r>
                <a:rPr lang="ko-KR" altLang="en-US" sz="1500" b="1" dirty="0" smtClean="0">
                  <a:latin typeface="+mn-ea"/>
                  <a:ea typeface="+mn-ea"/>
                </a:rPr>
                <a:t>기타 성능</a:t>
              </a:r>
              <a:r>
                <a:rPr lang="en-US" altLang="ko-KR" sz="1500" b="1" baseline="30000" dirty="0" smtClean="0">
                  <a:latin typeface="+mn-ea"/>
                  <a:ea typeface="+mn-ea"/>
                </a:rPr>
                <a:t> </a:t>
              </a:r>
              <a:endParaRPr lang="ko-KR" altLang="en-US" sz="1500" b="1" dirty="0">
                <a:latin typeface="+mn-ea"/>
                <a:ea typeface="+mn-ea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516701" y="3258130"/>
              <a:ext cx="576064" cy="43815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03</a:t>
              </a:r>
              <a:endParaRPr lang="ko-KR" altLang="en-US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118380" y="4220345"/>
            <a:ext cx="3685516" cy="438158"/>
            <a:chOff x="2516701" y="4024585"/>
            <a:chExt cx="3992644" cy="438158"/>
          </a:xfrm>
        </p:grpSpPr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3236781" y="4082081"/>
              <a:ext cx="32725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500" b="1" dirty="0">
                  <a:latin typeface="+mn-ea"/>
                </a:rPr>
                <a:t>PENJEREX</a:t>
              </a:r>
              <a:r>
                <a:rPr lang="en-US" altLang="ko-KR" sz="1500" b="1" baseline="30000" dirty="0" smtClean="0">
                  <a:latin typeface="+mn-ea"/>
                </a:rPr>
                <a:t>®</a:t>
              </a:r>
              <a:r>
                <a:rPr lang="ko-KR" altLang="en-US" sz="1500" b="1" dirty="0" smtClean="0">
                  <a:latin typeface="+mn-ea"/>
                  <a:ea typeface="+mn-ea"/>
                </a:rPr>
                <a:t>의 </a:t>
              </a:r>
              <a:r>
                <a:rPr lang="ko-KR" altLang="en-US" sz="1500" b="1" dirty="0" err="1">
                  <a:latin typeface="+mn-ea"/>
                  <a:ea typeface="+mn-ea"/>
                </a:rPr>
                <a:t>스펙</a:t>
              </a:r>
              <a:r>
                <a:rPr lang="ko-KR" altLang="en-US" sz="1500" b="1" dirty="0">
                  <a:latin typeface="+mn-ea"/>
                  <a:ea typeface="+mn-ea"/>
                </a:rPr>
                <a:t> 및 품질보증</a:t>
              </a: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16701" y="4024585"/>
              <a:ext cx="576064" cy="43815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04</a:t>
              </a:r>
              <a:endParaRPr lang="ko-KR" altLang="en-US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18379" y="5108195"/>
            <a:ext cx="4617950" cy="438158"/>
            <a:chOff x="2516701" y="4791042"/>
            <a:chExt cx="5002782" cy="438158"/>
          </a:xfrm>
        </p:grpSpPr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3236780" y="4848536"/>
              <a:ext cx="428270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500" b="1" dirty="0">
                  <a:latin typeface="+mn-ea"/>
                  <a:ea typeface="+mn-ea"/>
                </a:rPr>
                <a:t>PENJEREX®</a:t>
              </a:r>
              <a:r>
                <a:rPr lang="ko-KR" altLang="en-US" sz="1500" b="1" dirty="0">
                  <a:latin typeface="+mn-ea"/>
                  <a:ea typeface="+mn-ea"/>
                </a:rPr>
                <a:t>의 제조사 </a:t>
              </a:r>
              <a:r>
                <a:rPr lang="en-US" altLang="ko-KR" sz="1500" b="1" dirty="0">
                  <a:latin typeface="+mn-ea"/>
                  <a:ea typeface="+mn-ea"/>
                </a:rPr>
                <a:t>NITTO DENKO </a:t>
              </a:r>
              <a:r>
                <a:rPr lang="ko-KR" altLang="en-US" sz="1500" b="1" dirty="0">
                  <a:latin typeface="+mn-ea"/>
                  <a:ea typeface="+mn-ea"/>
                </a:rPr>
                <a:t>소개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2516701" y="4791042"/>
              <a:ext cx="576064" cy="43815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05</a:t>
              </a:r>
              <a:endParaRPr lang="ko-KR" altLang="en-US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118381" y="2444643"/>
            <a:ext cx="3050725" cy="438158"/>
            <a:chOff x="2516701" y="2491675"/>
            <a:chExt cx="3304951" cy="438158"/>
          </a:xfrm>
        </p:grpSpPr>
        <p:sp>
          <p:nvSpPr>
            <p:cNvPr id="13" name="직사각형 12"/>
            <p:cNvSpPr/>
            <p:nvPr/>
          </p:nvSpPr>
          <p:spPr>
            <a:xfrm>
              <a:off x="2516701" y="2491675"/>
              <a:ext cx="576064" cy="43815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02</a:t>
              </a:r>
              <a:endParaRPr lang="ko-KR" altLang="en-US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3236778" y="2549171"/>
              <a:ext cx="2584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500" b="1" dirty="0">
                  <a:latin typeface="+mn-ea"/>
                </a:rPr>
                <a:t>PENJEREX</a:t>
              </a:r>
              <a:r>
                <a:rPr lang="en-US" altLang="ko-KR" sz="1500" b="1" baseline="30000" dirty="0" smtClean="0">
                  <a:latin typeface="+mn-ea"/>
                </a:rPr>
                <a:t>®</a:t>
              </a:r>
              <a:r>
                <a:rPr lang="ko-KR" altLang="en-US" sz="1500" b="1" dirty="0" smtClean="0">
                  <a:latin typeface="+mn-ea"/>
                  <a:ea typeface="+mn-ea"/>
                </a:rPr>
                <a:t>의 </a:t>
              </a:r>
              <a:r>
                <a:rPr lang="ko-KR" altLang="en-US" sz="1500" b="1" dirty="0" err="1" smtClean="0">
                  <a:latin typeface="+mn-ea"/>
                  <a:ea typeface="+mn-ea"/>
                </a:rPr>
                <a:t>차열</a:t>
              </a:r>
              <a:r>
                <a:rPr lang="ko-KR" altLang="en-US" sz="1500" b="1" dirty="0" smtClean="0">
                  <a:latin typeface="+mn-ea"/>
                  <a:ea typeface="+mn-ea"/>
                </a:rPr>
                <a:t> 성능 </a:t>
              </a:r>
              <a:endParaRPr lang="ko-KR" altLang="en-US" sz="1500" b="1" dirty="0">
                <a:latin typeface="+mn-ea"/>
                <a:ea typeface="+mn-ea"/>
              </a:endParaRPr>
            </a:p>
          </p:txBody>
        </p:sp>
      </p:grpSp>
      <p:sp>
        <p:nvSpPr>
          <p:cNvPr id="23" name="Rectangle 9"/>
          <p:cNvSpPr txBox="1">
            <a:spLocks noChangeArrowheads="1"/>
          </p:cNvSpPr>
          <p:nvPr/>
        </p:nvSpPr>
        <p:spPr bwMode="auto">
          <a:xfrm>
            <a:off x="5961112" y="1628800"/>
            <a:ext cx="3240359" cy="336747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 lIns="216000" tIns="144000" rIns="180000" bIns="14400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윈도우필름이란</a:t>
            </a:r>
            <a:r>
              <a:rPr lang="en-US" altLang="ko-K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윈도우필름은 건물의 창호유리에 부착하는 필름으로 </a:t>
            </a:r>
            <a:endParaRPr lang="en-US" altLang="ko-KR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유리에 부착된 필름을 통해 건물 에너지 손실을 줄여 </a:t>
            </a:r>
            <a:endParaRPr lang="en-US" altLang="ko-KR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냉난방비를</a:t>
            </a: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절감하고 자외선 차단</a:t>
            </a:r>
            <a:r>
              <a: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안전사고 예방 등 </a:t>
            </a:r>
            <a:endParaRPr lang="en-US" altLang="ko-KR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실생활에서의 다양한 효과를 직접적으로 제공하는 </a:t>
            </a:r>
            <a:endParaRPr lang="en-US" altLang="ko-KR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제품입니다</a:t>
            </a:r>
            <a:r>
              <a: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en-US" altLang="ko-KR" sz="9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4" name="Picture 2" descr="\\Jhcompany\202 ├ 회사별 브랜드별 미디어 자료\017    └ 본사자료\___그래픽작업\__본사회신자료\sheet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39" b="19227"/>
          <a:stretch/>
        </p:blipFill>
        <p:spPr bwMode="auto">
          <a:xfrm>
            <a:off x="6323992" y="3180769"/>
            <a:ext cx="2514597" cy="154437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66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04530" y="3356992"/>
            <a:ext cx="849694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altLang="ko-KR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단열 성능 </a:t>
            </a:r>
            <a:r>
              <a:rPr lang="en-US" altLang="ko-KR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</a:t>
            </a:r>
            <a:endParaRPr lang="ko-KR" altLang="en-US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94" y="1966040"/>
            <a:ext cx="3909522" cy="52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40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단열 입증 자료 </a:t>
            </a:r>
            <a:r>
              <a:rPr lang="en-US" altLang="ko-KR" dirty="0" smtClean="0"/>
              <a:t>#1</a:t>
            </a:r>
            <a:endParaRPr lang="ko-KR" altLang="en-US" dirty="0"/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32520" y="90872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>
                <a:latin typeface="+mn-ea"/>
              </a:rPr>
              <a:t>® </a:t>
            </a:r>
            <a:r>
              <a:rPr lang="ko-KR" altLang="en-US" sz="1050" b="1" dirty="0" smtClean="0">
                <a:latin typeface="+mn-ea"/>
              </a:rPr>
              <a:t> 성능 테스트 결과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848545" y="1208370"/>
            <a:ext cx="8244408" cy="19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국내에서 가장 높은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건물중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하나인 송도 동북아 무역센터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(305m, 68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층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 타사 제품들과 부착하여 테스트 결과입니다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95300" y="1966913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1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fld id="{718FBA0B-15F8-4BAF-B54B-5DD6667551AD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65" y="1740000"/>
            <a:ext cx="7297542" cy="485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9"/>
          <p:cNvSpPr txBox="1">
            <a:spLocks noChangeArrowheads="1"/>
          </p:cNvSpPr>
          <p:nvPr/>
        </p:nvSpPr>
        <p:spPr bwMode="auto">
          <a:xfrm>
            <a:off x="3728864" y="2755814"/>
            <a:ext cx="3563888" cy="19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ko-KR" altLang="en-US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송도 동북아 무역센터</a:t>
            </a:r>
            <a:r>
              <a:rPr lang="en-US" altLang="ko-KR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(305m, 68</a:t>
            </a:r>
            <a:r>
              <a:rPr lang="ko-KR" altLang="en-US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층</a:t>
            </a:r>
            <a:r>
              <a:rPr lang="en-US" altLang="ko-KR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en-US" altLang="ko-KR" sz="15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Rectangle 9"/>
          <p:cNvSpPr txBox="1">
            <a:spLocks noChangeArrowheads="1"/>
          </p:cNvSpPr>
          <p:nvPr/>
        </p:nvSpPr>
        <p:spPr bwMode="auto">
          <a:xfrm>
            <a:off x="1029072" y="1484784"/>
            <a:ext cx="8244408" cy="17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동북아 무역센터 이미지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1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Jhcompany\001　　①　건축 영업 프로젝트\☆_포스코_송도_동북아무역센터(15)\20150306 대우인터내셔널_포스메이트 박동식\20150316 동북아무역센터 22층 주야간 열화상촬영\T640\__★시간대별열화상\2200(-)\IR_13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"/>
          <a:stretch/>
        </p:blipFill>
        <p:spPr bwMode="auto">
          <a:xfrm>
            <a:off x="4483058" y="1487930"/>
            <a:ext cx="4358374" cy="31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Jhcompany\001　　①　건축 영업 프로젝트\☆_포스코_송도_동북아무역센터(15)\20150306 대우인터내셔널_포스메이트 박동식\20150316 동북아무역센터 22층 주야간 열화상촬영\T640\__★시간대별열화상\2200(-)\DC_13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0"/>
          <a:stretch/>
        </p:blipFill>
        <p:spPr bwMode="auto">
          <a:xfrm>
            <a:off x="921658" y="1498819"/>
            <a:ext cx="3167245" cy="209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단열 입증 자료 </a:t>
            </a:r>
            <a:r>
              <a:rPr lang="en-US" altLang="ko-KR" dirty="0" smtClean="0"/>
              <a:t>#1</a:t>
            </a:r>
            <a:endParaRPr lang="ko-KR" altLang="en-US" dirty="0"/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32520" y="90872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>
                <a:latin typeface="+mn-ea"/>
              </a:rPr>
              <a:t>® </a:t>
            </a:r>
            <a:r>
              <a:rPr lang="en-US" altLang="ko-KR" sz="1050" b="1" baseline="30000" dirty="0" smtClean="0">
                <a:latin typeface="+mn-ea"/>
              </a:rPr>
              <a:t> </a:t>
            </a:r>
            <a:r>
              <a:rPr lang="ko-KR" altLang="en-US" sz="1050" b="1" dirty="0" smtClean="0">
                <a:latin typeface="+mn-ea"/>
              </a:rPr>
              <a:t>및 타사 필름 부착 </a:t>
            </a:r>
            <a:r>
              <a:rPr lang="ko-KR" altLang="en-US" sz="1050" b="1" dirty="0">
                <a:latin typeface="+mn-ea"/>
              </a:rPr>
              <a:t>단</a:t>
            </a:r>
            <a:r>
              <a:rPr lang="ko-KR" altLang="en-US" sz="1050" b="1" dirty="0" smtClean="0">
                <a:latin typeface="+mn-ea"/>
              </a:rPr>
              <a:t>열 비교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848545" y="1208370"/>
            <a:ext cx="8244408" cy="19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겨울철 실내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유리에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와 타사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필름을 부착한 후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열손실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차이를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비교한 결과입니다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Rectangle 9"/>
          <p:cNvSpPr txBox="1">
            <a:spLocks noChangeArrowheads="1"/>
          </p:cNvSpPr>
          <p:nvPr/>
        </p:nvSpPr>
        <p:spPr bwMode="auto">
          <a:xfrm>
            <a:off x="848545" y="3636875"/>
            <a:ext cx="2952327" cy="17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 부착 후 표면온도 비교 결과</a:t>
            </a:r>
            <a:endParaRPr kumimoji="0"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Rectangle 9"/>
          <p:cNvSpPr txBox="1">
            <a:spLocks noChangeArrowheads="1"/>
          </p:cNvSpPr>
          <p:nvPr/>
        </p:nvSpPr>
        <p:spPr bwMode="auto">
          <a:xfrm>
            <a:off x="921658" y="4037565"/>
            <a:ext cx="1042729" cy="28803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 lIns="72000" tIns="36000" rIns="72000" bIns="36000" anchor="ctr">
            <a:noAutofit/>
          </a:bodyPr>
          <a:lstStyle/>
          <a:p>
            <a:pPr algn="ctr"/>
            <a:r>
              <a:rPr lang="en-US" altLang="ko-KR" sz="800" b="1" dirty="0" smtClean="0">
                <a:solidFill>
                  <a:srgbClr val="C00000"/>
                </a:solidFill>
              </a:rPr>
              <a:t>NITTO</a:t>
            </a:r>
            <a:r>
              <a:rPr lang="ko-KR" altLang="en-US" sz="800" b="1" dirty="0">
                <a:solidFill>
                  <a:srgbClr val="C00000"/>
                </a:solidFill>
              </a:rPr>
              <a:t>社 </a:t>
            </a:r>
            <a:endParaRPr lang="en-US" altLang="ko-KR" sz="800" b="1" dirty="0" smtClean="0">
              <a:solidFill>
                <a:srgbClr val="C00000"/>
              </a:solidFill>
            </a:endParaRPr>
          </a:p>
          <a:p>
            <a:pPr algn="ctr"/>
            <a:r>
              <a:rPr lang="en-US" altLang="ko-KR" sz="800" b="1" dirty="0" smtClean="0">
                <a:solidFill>
                  <a:srgbClr val="C00000"/>
                </a:solidFill>
              </a:rPr>
              <a:t>PENJEREX 7060S</a:t>
            </a:r>
            <a:endParaRPr kumimoji="0" lang="en-US" altLang="ko-KR" sz="8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Rectangle 9"/>
          <p:cNvSpPr txBox="1">
            <a:spLocks noChangeArrowheads="1"/>
          </p:cNvSpPr>
          <p:nvPr/>
        </p:nvSpPr>
        <p:spPr bwMode="auto">
          <a:xfrm rot="10800000">
            <a:off x="2000673" y="4027130"/>
            <a:ext cx="432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r>
              <a:rPr lang="en-US" altLang="ko-KR" sz="2400" b="1" dirty="0" smtClean="0"/>
              <a:t>&lt;</a:t>
            </a:r>
            <a:endParaRPr kumimoji="0" lang="en-US" altLang="ko-KR" sz="24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Rectangle 9"/>
          <p:cNvSpPr txBox="1">
            <a:spLocks noChangeArrowheads="1"/>
          </p:cNvSpPr>
          <p:nvPr/>
        </p:nvSpPr>
        <p:spPr bwMode="auto">
          <a:xfrm>
            <a:off x="848545" y="4581128"/>
            <a:ext cx="8244408" cy="19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와 타사 성능 비교표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242492"/>
              </p:ext>
            </p:extLst>
          </p:nvPr>
        </p:nvGraphicFramePr>
        <p:xfrm>
          <a:off x="992560" y="4854812"/>
          <a:ext cx="7884000" cy="1734952"/>
        </p:xfrm>
        <a:graphic>
          <a:graphicData uri="http://schemas.openxmlformats.org/drawingml/2006/table">
            <a:tbl>
              <a:tblPr/>
              <a:tblGrid>
                <a:gridCol w="1944000"/>
                <a:gridCol w="1188000"/>
                <a:gridCol w="1188000"/>
                <a:gridCol w="1188000"/>
                <a:gridCol w="1188000"/>
                <a:gridCol w="1188000"/>
              </a:tblGrid>
              <a:tr h="2160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시험항목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SKC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NITTO DENKO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3M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NEXFIL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상보</a:t>
                      </a:r>
                      <a:endParaRPr lang="ko-KR" alt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NS 7080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Penjerex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 7060S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Prestige 70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SSL 999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IBLDF 5095</a:t>
                      </a:r>
                      <a:endParaRPr lang="en-US" altLang="ko-KR" sz="8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가시광선 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투과율 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(%)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64.1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68.0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68.8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64.2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57.2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태양방사 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반사율 실외면</a:t>
                      </a:r>
                      <a:r>
                        <a:rPr lang="en-US" altLang="ko-KR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유리면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 (%)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17.9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33.0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19.7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16.4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6.2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가시광선 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반사율 실외면</a:t>
                      </a:r>
                      <a:r>
                        <a:rPr lang="en-US" altLang="ko-KR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유리면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 (%)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14.6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12.6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8.0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11.5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7.5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태양방사 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흡수율 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(%)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42.8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20.8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39.2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51.9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62.5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차폐계수</a:t>
                      </a:r>
                      <a:endParaRPr lang="ko-KR" altLang="en-US" sz="9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0.57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0.56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0.6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 err="1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열관류율</a:t>
                      </a:r>
                      <a:r>
                        <a:rPr lang="ko-KR" altLang="en-US" sz="800" b="1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(W/㎡K)</a:t>
                      </a:r>
                      <a:endParaRPr lang="en-US" altLang="ko-KR" sz="800" dirty="0" smtClean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5.7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</a:rPr>
                        <a:t>3.45</a:t>
                      </a:r>
                      <a:endParaRPr lang="en-US" sz="900" dirty="0">
                        <a:solidFill>
                          <a:srgbClr val="C00000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5.8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5.6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6.0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바탕"/>
                      </a:endParaRPr>
                    </a:p>
                  </a:txBody>
                  <a:tcPr marL="85791" marR="85791" marT="42896" marB="42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95300" y="1966913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920552" y="1484784"/>
            <a:ext cx="3168352" cy="2112235"/>
            <a:chOff x="920552" y="1100741"/>
            <a:chExt cx="7920880" cy="5280587"/>
          </a:xfrm>
        </p:grpSpPr>
        <p:pic>
          <p:nvPicPr>
            <p:cNvPr id="25" name="Picture 2" descr="\\Jhcompany\001 ├ 건축 영업 프로젝트\★_포스코_송도_동북아무역센터(15)\20150306 대우인터내셔널_포스메이트 박동식\20150316 동북아무역센터 22층 주야간 열화상촬영\60D\__메인촬영\01_오전시공\IMG_417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552" y="1100741"/>
              <a:ext cx="7920880" cy="528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9"/>
            <p:cNvSpPr txBox="1">
              <a:spLocks noChangeArrowheads="1"/>
            </p:cNvSpPr>
            <p:nvPr/>
          </p:nvSpPr>
          <p:spPr bwMode="auto">
            <a:xfrm>
              <a:off x="1352600" y="5013176"/>
              <a:ext cx="1008113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ko-KR" altLang="en-US" sz="600" b="1" dirty="0" err="1" smtClean="0">
                  <a:latin typeface="맑은 고딕" pitchFamily="50" charset="-127"/>
                  <a:ea typeface="맑은 고딕" pitchFamily="50" charset="-127"/>
                </a:rPr>
                <a:t>미부착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4" name="Rectangle 9"/>
            <p:cNvSpPr txBox="1">
              <a:spLocks noChangeArrowheads="1"/>
            </p:cNvSpPr>
            <p:nvPr/>
          </p:nvSpPr>
          <p:spPr bwMode="auto">
            <a:xfrm>
              <a:off x="2435605" y="5013176"/>
              <a:ext cx="1185250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SKC NS7080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5" name="Rectangle 9"/>
            <p:cNvSpPr txBox="1">
              <a:spLocks noChangeArrowheads="1"/>
            </p:cNvSpPr>
            <p:nvPr/>
          </p:nvSpPr>
          <p:spPr bwMode="auto">
            <a:xfrm>
              <a:off x="3690067" y="5013176"/>
              <a:ext cx="1190923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PENJEREX 7060S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6" name="Rectangle 9"/>
            <p:cNvSpPr txBox="1">
              <a:spLocks noChangeArrowheads="1"/>
            </p:cNvSpPr>
            <p:nvPr/>
          </p:nvSpPr>
          <p:spPr bwMode="auto">
            <a:xfrm>
              <a:off x="4956892" y="5013176"/>
              <a:ext cx="1190923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3M Prestige70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7" name="Rectangle 9"/>
            <p:cNvSpPr txBox="1">
              <a:spLocks noChangeArrowheads="1"/>
            </p:cNvSpPr>
            <p:nvPr/>
          </p:nvSpPr>
          <p:spPr bwMode="auto">
            <a:xfrm>
              <a:off x="6210350" y="5013176"/>
              <a:ext cx="1190923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600" b="1" dirty="0" smtClean="0">
                  <a:latin typeface="맑은 고딕" pitchFamily="50" charset="-127"/>
                  <a:ea typeface="맑은 고딕" pitchFamily="50" charset="-127"/>
                </a:rPr>
                <a:t>NEXFIL SSL999</a:t>
              </a:r>
              <a:endParaRPr kumimoji="0"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8" name="Rectangle 9"/>
            <p:cNvSpPr txBox="1">
              <a:spLocks noChangeArrowheads="1"/>
            </p:cNvSpPr>
            <p:nvPr/>
          </p:nvSpPr>
          <p:spPr bwMode="auto">
            <a:xfrm>
              <a:off x="7471495" y="5013176"/>
              <a:ext cx="1009898" cy="5880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ko-KR" altLang="en-US" sz="600" b="1" dirty="0">
                  <a:latin typeface="맑은 고딕" pitchFamily="50" charset="-127"/>
                  <a:ea typeface="맑은 고딕" pitchFamily="50" charset="-127"/>
                </a:rPr>
                <a:t>상보 </a:t>
              </a:r>
              <a:r>
                <a:rPr lang="en-US" altLang="ko-KR" sz="600" b="1" dirty="0">
                  <a:latin typeface="맑은 고딕" pitchFamily="50" charset="-127"/>
                  <a:ea typeface="맑은 고딕" pitchFamily="50" charset="-127"/>
                </a:rPr>
                <a:t>IBLDF 5095</a:t>
              </a:r>
            </a:p>
          </p:txBody>
        </p:sp>
      </p:grpSp>
      <p:sp>
        <p:nvSpPr>
          <p:cNvPr id="39" name="Rectangle 9"/>
          <p:cNvSpPr txBox="1">
            <a:spLocks noChangeArrowheads="1"/>
          </p:cNvSpPr>
          <p:nvPr/>
        </p:nvSpPr>
        <p:spPr bwMode="auto">
          <a:xfrm>
            <a:off x="4592960" y="1759642"/>
            <a:ext cx="403245" cy="23522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pPr algn="ctr"/>
            <a:r>
              <a:rPr kumimoji="0" lang="ko-KR" altLang="en-US" sz="600" b="1" dirty="0" err="1" smtClean="0">
                <a:latin typeface="맑은 고딕" pitchFamily="50" charset="-127"/>
                <a:ea typeface="맑은 고딕" pitchFamily="50" charset="-127"/>
              </a:rPr>
              <a:t>미부착</a:t>
            </a:r>
            <a:endParaRPr kumimoji="0" lang="en-US" altLang="ko-KR" sz="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Rectangle 9"/>
          <p:cNvSpPr txBox="1">
            <a:spLocks noChangeArrowheads="1"/>
          </p:cNvSpPr>
          <p:nvPr/>
        </p:nvSpPr>
        <p:spPr bwMode="auto">
          <a:xfrm>
            <a:off x="5241032" y="1759642"/>
            <a:ext cx="474100" cy="23522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pPr algn="ctr"/>
            <a:r>
              <a:rPr kumimoji="0" lang="en-US" altLang="ko-KR" sz="600" b="1" dirty="0" smtClean="0">
                <a:latin typeface="맑은 고딕" pitchFamily="50" charset="-127"/>
                <a:ea typeface="맑은 고딕" pitchFamily="50" charset="-127"/>
              </a:rPr>
              <a:t>SKC NS7080</a:t>
            </a:r>
            <a:endParaRPr kumimoji="0" lang="en-US" altLang="ko-KR" sz="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Rectangle 9"/>
          <p:cNvSpPr txBox="1">
            <a:spLocks noChangeArrowheads="1"/>
          </p:cNvSpPr>
          <p:nvPr/>
        </p:nvSpPr>
        <p:spPr bwMode="auto">
          <a:xfrm>
            <a:off x="6033120" y="1759642"/>
            <a:ext cx="476369" cy="23522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kumimoji="0" lang="en-US" altLang="ko-KR" sz="600" b="1" dirty="0" smtClean="0">
                <a:latin typeface="맑은 고딕" pitchFamily="50" charset="-127"/>
                <a:ea typeface="맑은 고딕" pitchFamily="50" charset="-127"/>
              </a:rPr>
              <a:t>PENJEREX 7060S</a:t>
            </a:r>
            <a:endParaRPr kumimoji="0" lang="en-US" altLang="ko-KR" sz="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2" name="Rectangle 9"/>
          <p:cNvSpPr txBox="1">
            <a:spLocks noChangeArrowheads="1"/>
          </p:cNvSpPr>
          <p:nvPr/>
        </p:nvSpPr>
        <p:spPr bwMode="auto">
          <a:xfrm>
            <a:off x="6783560" y="1759642"/>
            <a:ext cx="476369" cy="23522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kumimoji="0" lang="en-US" altLang="ko-KR" sz="600" b="1" dirty="0" smtClean="0">
                <a:latin typeface="맑은 고딕" pitchFamily="50" charset="-127"/>
                <a:ea typeface="맑은 고딕" pitchFamily="50" charset="-127"/>
              </a:rPr>
              <a:t>3M Prestige70</a:t>
            </a:r>
            <a:endParaRPr kumimoji="0" lang="en-US" altLang="ko-KR" sz="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3" name="Rectangle 9"/>
          <p:cNvSpPr txBox="1">
            <a:spLocks noChangeArrowheads="1"/>
          </p:cNvSpPr>
          <p:nvPr/>
        </p:nvSpPr>
        <p:spPr bwMode="auto">
          <a:xfrm>
            <a:off x="7572975" y="1753344"/>
            <a:ext cx="476369" cy="23522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pPr algn="ctr"/>
            <a:r>
              <a:rPr kumimoji="0" lang="en-US" altLang="ko-KR" sz="600" b="1" dirty="0" smtClean="0">
                <a:latin typeface="맑은 고딕" pitchFamily="50" charset="-127"/>
                <a:ea typeface="맑은 고딕" pitchFamily="50" charset="-127"/>
              </a:rPr>
              <a:t>NEXFIL SSL999</a:t>
            </a:r>
            <a:endParaRPr kumimoji="0" lang="en-US" altLang="ko-KR" sz="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" name="Rectangle 9"/>
          <p:cNvSpPr txBox="1">
            <a:spLocks noChangeArrowheads="1"/>
          </p:cNvSpPr>
          <p:nvPr/>
        </p:nvSpPr>
        <p:spPr bwMode="auto">
          <a:xfrm>
            <a:off x="8337376" y="1753344"/>
            <a:ext cx="403959" cy="23522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ko-KR" altLang="en-US" sz="600" b="1" dirty="0">
                <a:latin typeface="맑은 고딕" pitchFamily="50" charset="-127"/>
                <a:ea typeface="맑은 고딕" pitchFamily="50" charset="-127"/>
              </a:rPr>
              <a:t>상보 </a:t>
            </a:r>
            <a:r>
              <a:rPr lang="en-US" altLang="ko-KR" sz="600" b="1" dirty="0">
                <a:latin typeface="맑은 고딕" pitchFamily="50" charset="-127"/>
                <a:ea typeface="맑은 고딕" pitchFamily="50" charset="-127"/>
              </a:rPr>
              <a:t>IBLDF 5095</a:t>
            </a:r>
          </a:p>
        </p:txBody>
      </p:sp>
      <p:sp>
        <p:nvSpPr>
          <p:cNvPr id="45" name="Rectangle 9"/>
          <p:cNvSpPr txBox="1">
            <a:spLocks noChangeArrowheads="1"/>
          </p:cNvSpPr>
          <p:nvPr/>
        </p:nvSpPr>
        <p:spPr bwMode="auto">
          <a:xfrm>
            <a:off x="452095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16.7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Rectangle 9"/>
          <p:cNvSpPr txBox="1">
            <a:spLocks noChangeArrowheads="1"/>
          </p:cNvSpPr>
          <p:nvPr/>
        </p:nvSpPr>
        <p:spPr bwMode="auto">
          <a:xfrm>
            <a:off x="520675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16.8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Rectangle 9"/>
          <p:cNvSpPr txBox="1">
            <a:spLocks noChangeArrowheads="1"/>
          </p:cNvSpPr>
          <p:nvPr/>
        </p:nvSpPr>
        <p:spPr bwMode="auto">
          <a:xfrm>
            <a:off x="5997327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21.6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Rectangle 9"/>
          <p:cNvSpPr txBox="1">
            <a:spLocks noChangeArrowheads="1"/>
          </p:cNvSpPr>
          <p:nvPr/>
        </p:nvSpPr>
        <p:spPr bwMode="auto">
          <a:xfrm>
            <a:off x="674980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16.8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Rectangle 9"/>
          <p:cNvSpPr txBox="1">
            <a:spLocks noChangeArrowheads="1"/>
          </p:cNvSpPr>
          <p:nvPr/>
        </p:nvSpPr>
        <p:spPr bwMode="auto">
          <a:xfrm>
            <a:off x="753085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16.6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Rectangle 9"/>
          <p:cNvSpPr txBox="1">
            <a:spLocks noChangeArrowheads="1"/>
          </p:cNvSpPr>
          <p:nvPr/>
        </p:nvSpPr>
        <p:spPr bwMode="auto">
          <a:xfrm>
            <a:off x="8254752" y="3068960"/>
            <a:ext cx="54299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16.7</a:t>
            </a:r>
            <a:r>
              <a:rPr kumimoji="0" lang="en-US" altLang="ko-KR" sz="9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5610134" y="3284984"/>
            <a:ext cx="1330540" cy="1296144"/>
            <a:chOff x="5610134" y="3284984"/>
            <a:chExt cx="1330540" cy="1296144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5610134" y="3789040"/>
              <a:ext cx="1330540" cy="792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ko-KR" altLang="en-US" sz="700" b="1" dirty="0" smtClean="0">
                  <a:solidFill>
                    <a:schemeClr val="tx1"/>
                  </a:solidFill>
                </a:rPr>
                <a:t>실내 </a:t>
              </a:r>
              <a:r>
                <a:rPr lang="ko-KR" altLang="en-US" sz="700" b="1" dirty="0" err="1" smtClean="0">
                  <a:solidFill>
                    <a:schemeClr val="tx1"/>
                  </a:solidFill>
                </a:rPr>
                <a:t>내부열을</a:t>
              </a:r>
              <a:r>
                <a:rPr lang="ko-KR" altLang="en-US" sz="700" b="1" dirty="0" smtClean="0">
                  <a:solidFill>
                    <a:schemeClr val="tx1"/>
                  </a:solidFill>
                </a:rPr>
                <a:t> 반사하여</a:t>
              </a:r>
              <a:endParaRPr lang="en-US" altLang="ko-KR" sz="700" b="1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700" b="1" dirty="0" smtClean="0">
                  <a:solidFill>
                    <a:schemeClr val="tx1"/>
                  </a:solidFill>
                </a:rPr>
                <a:t>실내 온도 유지</a:t>
              </a:r>
              <a:endParaRPr lang="en-US" altLang="ko-KR" sz="700" b="1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ko-KR" sz="700" b="1" dirty="0" smtClean="0">
                  <a:solidFill>
                    <a:schemeClr val="tx1"/>
                  </a:solidFill>
                </a:rPr>
                <a:t>▼</a:t>
              </a:r>
              <a:endParaRPr lang="en-US" altLang="ko-KR" sz="7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900" b="1" dirty="0">
                  <a:solidFill>
                    <a:srgbClr val="C00000"/>
                  </a:solidFill>
                </a:rPr>
                <a:t>표면온도 상승</a:t>
              </a:r>
            </a:p>
          </p:txBody>
        </p:sp>
        <p:sp>
          <p:nvSpPr>
            <p:cNvPr id="8" name="아래쪽 화살표 7"/>
            <p:cNvSpPr/>
            <p:nvPr/>
          </p:nvSpPr>
          <p:spPr>
            <a:xfrm>
              <a:off x="6188199" y="3284984"/>
              <a:ext cx="126537" cy="504056"/>
            </a:xfrm>
            <a:prstGeom prst="downArrow">
              <a:avLst>
                <a:gd name="adj1" fmla="val 42472"/>
                <a:gd name="adj2" fmla="val 1177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2" name="모서리가 둥근 직사각형 51"/>
          <p:cNvSpPr/>
          <p:nvPr/>
        </p:nvSpPr>
        <p:spPr>
          <a:xfrm>
            <a:off x="7070866" y="3789040"/>
            <a:ext cx="115227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700" b="1" dirty="0" smtClean="0">
                <a:solidFill>
                  <a:schemeClr val="tx1"/>
                </a:solidFill>
              </a:rPr>
              <a:t>실외 온도 유입 </a:t>
            </a:r>
            <a:endParaRPr lang="en-US" altLang="ko-KR" sz="7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700" b="1" dirty="0" err="1" smtClean="0">
                <a:solidFill>
                  <a:schemeClr val="tx1"/>
                </a:solidFill>
              </a:rPr>
              <a:t>열손실발생</a:t>
            </a:r>
            <a:endParaRPr lang="en-US" altLang="ko-KR" sz="7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ko-KR" sz="700" b="1" dirty="0" smtClean="0">
                <a:solidFill>
                  <a:schemeClr val="tx1"/>
                </a:solidFill>
              </a:rPr>
              <a:t>▼</a:t>
            </a:r>
            <a:endParaRPr lang="en-US" altLang="ko-KR" sz="7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900" b="1" dirty="0">
                <a:solidFill>
                  <a:srgbClr val="0070C0"/>
                </a:solidFill>
              </a:rPr>
              <a:t>표면온도 </a:t>
            </a:r>
            <a:r>
              <a:rPr lang="ko-KR" altLang="en-US" sz="900" b="1" dirty="0" smtClean="0">
                <a:solidFill>
                  <a:srgbClr val="0070C0"/>
                </a:solidFill>
              </a:rPr>
              <a:t>저하</a:t>
            </a:r>
            <a:endParaRPr lang="ko-KR" altLang="en-US" sz="900" b="1" dirty="0">
              <a:solidFill>
                <a:srgbClr val="0070C0"/>
              </a:solidFill>
            </a:endParaRPr>
          </a:p>
        </p:txBody>
      </p:sp>
      <p:sp>
        <p:nvSpPr>
          <p:cNvPr id="53" name="아래쪽 화살표 52"/>
          <p:cNvSpPr/>
          <p:nvPr/>
        </p:nvSpPr>
        <p:spPr>
          <a:xfrm rot="2285551">
            <a:off x="8159874" y="3284983"/>
            <a:ext cx="126537" cy="504056"/>
          </a:xfrm>
          <a:prstGeom prst="downArrow">
            <a:avLst>
              <a:gd name="adj1" fmla="val 42472"/>
              <a:gd name="adj2" fmla="val 1177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아래쪽 화살표 53"/>
          <p:cNvSpPr/>
          <p:nvPr/>
        </p:nvSpPr>
        <p:spPr>
          <a:xfrm>
            <a:off x="7678862" y="3284984"/>
            <a:ext cx="126537" cy="489410"/>
          </a:xfrm>
          <a:prstGeom prst="downArrow">
            <a:avLst>
              <a:gd name="adj1" fmla="val 42472"/>
              <a:gd name="adj2" fmla="val 1177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아래쪽 화살표 54"/>
          <p:cNvSpPr/>
          <p:nvPr/>
        </p:nvSpPr>
        <p:spPr>
          <a:xfrm rot="20003309">
            <a:off x="7121650" y="3284984"/>
            <a:ext cx="126537" cy="504056"/>
          </a:xfrm>
          <a:prstGeom prst="downArrow">
            <a:avLst>
              <a:gd name="adj1" fmla="val 42472"/>
              <a:gd name="adj2" fmla="val 1177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아래쪽 화살표 55"/>
          <p:cNvSpPr/>
          <p:nvPr/>
        </p:nvSpPr>
        <p:spPr>
          <a:xfrm rot="17534900">
            <a:off x="6294366" y="2780843"/>
            <a:ext cx="126537" cy="1446394"/>
          </a:xfrm>
          <a:prstGeom prst="downArrow">
            <a:avLst>
              <a:gd name="adj1" fmla="val 42472"/>
              <a:gd name="adj2" fmla="val 1177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fld id="{718FBA0B-15F8-4BAF-B54B-5DD6667551AD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60" name="Rectangle 9"/>
          <p:cNvSpPr txBox="1">
            <a:spLocks noChangeArrowheads="1"/>
          </p:cNvSpPr>
          <p:nvPr/>
        </p:nvSpPr>
        <p:spPr bwMode="auto">
          <a:xfrm>
            <a:off x="4960831" y="2568257"/>
            <a:ext cx="3467590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pPr algn="ctr"/>
            <a:r>
              <a:rPr lang="ko-KR" altLang="en-US" sz="1050" b="1" dirty="0" err="1" smtClean="0">
                <a:latin typeface="+mn-ea"/>
              </a:rPr>
              <a:t>부착후</a:t>
            </a:r>
            <a:r>
              <a:rPr lang="ko-KR" altLang="en-US" sz="1050" b="1" dirty="0" smtClean="0">
                <a:latin typeface="+mn-ea"/>
              </a:rPr>
              <a:t> 열화상 카메라 이미지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61" name="Rectangle 9"/>
          <p:cNvSpPr txBox="1">
            <a:spLocks noChangeArrowheads="1"/>
          </p:cNvSpPr>
          <p:nvPr/>
        </p:nvSpPr>
        <p:spPr bwMode="auto">
          <a:xfrm>
            <a:off x="2465671" y="3843786"/>
            <a:ext cx="1623233" cy="665333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 lIns="72000" tIns="36000" rIns="72000" bIns="36000" anchor="ctr">
            <a:noAutofit/>
          </a:bodyPr>
          <a:lstStyle/>
          <a:p>
            <a:pPr algn="ctr"/>
            <a:r>
              <a:rPr lang="ko-KR" altLang="en-US" sz="800" b="1" dirty="0" err="1"/>
              <a:t>미부착유리</a:t>
            </a:r>
            <a:r>
              <a:rPr lang="ko-KR" altLang="en-US" sz="800" b="1" dirty="0"/>
              <a:t> </a:t>
            </a:r>
            <a:endParaRPr lang="en-US" altLang="ko-KR" sz="800" b="1" dirty="0"/>
          </a:p>
          <a:p>
            <a:pPr algn="ctr"/>
            <a:r>
              <a:rPr lang="en-US" altLang="ko-KR" sz="800" b="1" dirty="0">
                <a:solidFill>
                  <a:srgbClr val="0070C0"/>
                </a:solidFill>
              </a:rPr>
              <a:t>SKC</a:t>
            </a:r>
            <a:r>
              <a:rPr lang="ko-KR" altLang="en-US" sz="800" b="1" dirty="0">
                <a:solidFill>
                  <a:srgbClr val="0070C0"/>
                </a:solidFill>
              </a:rPr>
              <a:t>社 </a:t>
            </a:r>
            <a:r>
              <a:rPr lang="en-US" altLang="ko-KR" sz="800" b="1" dirty="0" smtClean="0">
                <a:solidFill>
                  <a:srgbClr val="0070C0"/>
                </a:solidFill>
              </a:rPr>
              <a:t>NS </a:t>
            </a:r>
            <a:r>
              <a:rPr lang="en-US" altLang="ko-KR" sz="800" b="1" dirty="0">
                <a:solidFill>
                  <a:srgbClr val="0070C0"/>
                </a:solidFill>
              </a:rPr>
              <a:t>7080</a:t>
            </a:r>
            <a:endParaRPr lang="en-US" altLang="ko-KR" sz="800" b="1" dirty="0"/>
          </a:p>
          <a:p>
            <a:pPr algn="ctr"/>
            <a:r>
              <a:rPr lang="en-US" altLang="ko-KR" sz="800" b="1" dirty="0" smtClean="0">
                <a:solidFill>
                  <a:srgbClr val="0070C0"/>
                </a:solidFill>
              </a:rPr>
              <a:t>3M</a:t>
            </a:r>
            <a:r>
              <a:rPr lang="ko-KR" altLang="en-US" sz="800" b="1" dirty="0">
                <a:solidFill>
                  <a:srgbClr val="0070C0"/>
                </a:solidFill>
              </a:rPr>
              <a:t>社 </a:t>
            </a:r>
            <a:r>
              <a:rPr lang="en-US" altLang="ko-KR" sz="800" b="1" dirty="0" smtClean="0">
                <a:solidFill>
                  <a:srgbClr val="0070C0"/>
                </a:solidFill>
              </a:rPr>
              <a:t>PRESTIGE 70</a:t>
            </a:r>
          </a:p>
          <a:p>
            <a:pPr algn="ctr"/>
            <a:r>
              <a:rPr lang="en-US" altLang="ko-KR" sz="800" b="1" dirty="0">
                <a:solidFill>
                  <a:srgbClr val="0070C0"/>
                </a:solidFill>
              </a:rPr>
              <a:t>NEXFIL</a:t>
            </a:r>
            <a:r>
              <a:rPr lang="ko-KR" altLang="en-US" sz="800" b="1" dirty="0">
                <a:solidFill>
                  <a:srgbClr val="0070C0"/>
                </a:solidFill>
              </a:rPr>
              <a:t>社 </a:t>
            </a:r>
            <a:r>
              <a:rPr lang="en-US" altLang="ko-KR" sz="800" b="1" dirty="0" smtClean="0">
                <a:solidFill>
                  <a:srgbClr val="0070C0"/>
                </a:solidFill>
              </a:rPr>
              <a:t>SSL999</a:t>
            </a:r>
            <a:endParaRPr lang="en-US" altLang="ko-KR" sz="800" b="1" dirty="0"/>
          </a:p>
          <a:p>
            <a:pPr algn="ctr"/>
            <a:r>
              <a:rPr lang="ko-KR" altLang="en-US" sz="800" b="1" dirty="0" err="1" smtClean="0">
                <a:solidFill>
                  <a:srgbClr val="0070C0"/>
                </a:solidFill>
              </a:rPr>
              <a:t>상보社</a:t>
            </a:r>
            <a:r>
              <a:rPr lang="ko-KR" altLang="en-US" sz="800" b="1" dirty="0" smtClean="0">
                <a:solidFill>
                  <a:srgbClr val="0070C0"/>
                </a:solidFill>
              </a:rPr>
              <a:t> </a:t>
            </a:r>
            <a:r>
              <a:rPr lang="en-US" altLang="ko-KR" sz="800" b="1" dirty="0" smtClean="0">
                <a:solidFill>
                  <a:srgbClr val="0070C0"/>
                </a:solidFill>
              </a:rPr>
              <a:t>IBLDF 5095</a:t>
            </a:r>
            <a:r>
              <a:rPr lang="ko-KR" altLang="en-US" sz="800" b="1" dirty="0" smtClean="0">
                <a:solidFill>
                  <a:srgbClr val="0070C0"/>
                </a:solidFill>
              </a:rPr>
              <a:t> </a:t>
            </a:r>
            <a:endParaRPr lang="en-US" altLang="ko-KR" sz="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단열 입증 </a:t>
            </a:r>
            <a:r>
              <a:rPr lang="ko-KR" altLang="en-US" dirty="0" smtClean="0"/>
              <a:t>자료 </a:t>
            </a:r>
            <a:r>
              <a:rPr lang="en-US" altLang="ko-KR" dirty="0" smtClean="0"/>
              <a:t>#2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632519" y="90872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 smtClean="0">
                <a:latin typeface="+mn-ea"/>
              </a:rPr>
              <a:t>®  </a:t>
            </a:r>
            <a:r>
              <a:rPr lang="ko-KR" altLang="en-US" sz="1050" b="1" dirty="0" smtClean="0">
                <a:latin typeface="+mn-ea"/>
              </a:rPr>
              <a:t>부착 후 </a:t>
            </a:r>
            <a:r>
              <a:rPr lang="ko-KR" altLang="en-US" sz="1050" b="1" dirty="0" err="1" smtClean="0">
                <a:latin typeface="+mn-ea"/>
              </a:rPr>
              <a:t>열반사를</a:t>
            </a:r>
            <a:r>
              <a:rPr lang="ko-KR" altLang="en-US" sz="1050" b="1" dirty="0" smtClean="0">
                <a:latin typeface="+mn-ea"/>
              </a:rPr>
              <a:t> 통한 실내온도 상승 이미지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848544" y="1208370"/>
            <a:ext cx="7704858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 유리에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필름을 부착한 후 실내 열이 외부로 빠져나가지 않고 유지됨으로 인해 실내 온도가 상승되는 것을 보여주는 결과로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000" b="1" dirty="0" smtClean="0">
                <a:solidFill>
                  <a:srgbClr val="C00000"/>
                </a:solidFill>
                <a:latin typeface="+mn-ea"/>
              </a:rPr>
              <a:t>PENJEREX</a:t>
            </a:r>
            <a:r>
              <a:rPr lang="en-US" altLang="ko-KR" sz="1000" b="1" baseline="30000" dirty="0">
                <a:solidFill>
                  <a:srgbClr val="C00000"/>
                </a:solidFill>
                <a:latin typeface="+mn-ea"/>
              </a:rPr>
              <a:t>®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부착이 유리를 통해 외부로 손실되는 실내 열을 막아 </a:t>
            </a: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000" b="1" dirty="0" err="1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열반사</a:t>
            </a: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실내온도를 따뜻하게 유지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시키고 있음을 알 수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2" descr="\\Jhcompany\001 ├ 건축 영업 프로젝트\★_포스코건설_송도_강민구(14)\06 퍼스트월드 시공\01_거실\_시공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700808"/>
            <a:ext cx="2600960" cy="195072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이등변 삼각형 7"/>
          <p:cNvSpPr/>
          <p:nvPr/>
        </p:nvSpPr>
        <p:spPr>
          <a:xfrm rot="5400000">
            <a:off x="3620851" y="2568156"/>
            <a:ext cx="432048" cy="21602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4169584" y="1703859"/>
            <a:ext cx="2592824" cy="2178180"/>
            <a:chOff x="3953560" y="1703859"/>
            <a:chExt cx="2592824" cy="2178180"/>
          </a:xfrm>
        </p:grpSpPr>
        <p:pic>
          <p:nvPicPr>
            <p:cNvPr id="7" name="Picture 3" descr="\\Jhcompany\001 ├ 건축 영업 프로젝트\★_포스코건설_송도_강민구(14)\06 퍼스트월드 시공\01_거실\01_시공전_열화상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560" y="1703859"/>
              <a:ext cx="2592824" cy="194461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9"/>
            <p:cNvSpPr txBox="1">
              <a:spLocks noChangeArrowheads="1"/>
            </p:cNvSpPr>
            <p:nvPr/>
          </p:nvSpPr>
          <p:spPr bwMode="auto">
            <a:xfrm>
              <a:off x="3953560" y="3674505"/>
              <a:ext cx="2592824" cy="207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&lt; </a:t>
              </a:r>
              <a:r>
                <a:rPr kumimoji="0" lang="ko-KR" altLang="en-US" sz="900" b="1" dirty="0" smtClean="0">
                  <a:latin typeface="맑은 고딕" pitchFamily="50" charset="-127"/>
                  <a:ea typeface="맑은 고딕" pitchFamily="50" charset="-127"/>
                </a:rPr>
                <a:t>부착 전 열화상 이미지 </a:t>
              </a:r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6800949" y="1960004"/>
            <a:ext cx="2112491" cy="125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400"/>
              </a:lnSpc>
            </a:pPr>
            <a:r>
              <a:rPr kumimoji="0" lang="ko-KR" altLang="en-US" sz="900" b="1" dirty="0" smtClean="0">
                <a:latin typeface="맑은 고딕"/>
                <a:ea typeface="맑은 고딕"/>
              </a:rPr>
              <a:t>∙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창호와 주변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창호 위 벽체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소파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ts val="1400"/>
              </a:lnSpc>
            </a:pPr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냉장고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온도가 낮음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1400"/>
              </a:lnSpc>
            </a:pPr>
            <a:r>
              <a:rPr lang="ko-KR" altLang="en-US" sz="900" b="1" dirty="0"/>
              <a:t>∙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외부로 </a:t>
            </a:r>
            <a:r>
              <a:rPr kumimoji="0" lang="ko-KR" altLang="en-US" sz="900" b="1" dirty="0" err="1" smtClean="0">
                <a:latin typeface="맑은 고딕" pitchFamily="50" charset="-127"/>
                <a:ea typeface="맑은 고딕" pitchFamily="50" charset="-127"/>
              </a:rPr>
              <a:t>실내열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손실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1400"/>
              </a:lnSpc>
            </a:pPr>
            <a:r>
              <a:rPr lang="ko-KR" altLang="en-US" sz="900" b="1" dirty="0"/>
              <a:t>∙ </a:t>
            </a:r>
            <a:r>
              <a:rPr lang="ko-KR" altLang="en-US" sz="900" b="1" dirty="0" smtClean="0"/>
              <a:t>온도 </a:t>
            </a:r>
            <a:endParaRPr lang="en-US" altLang="ko-KR" sz="900" b="1" dirty="0" smtClean="0"/>
          </a:p>
          <a:p>
            <a:pPr>
              <a:lnSpc>
                <a:spcPts val="1400"/>
              </a:lnSpc>
            </a:pPr>
            <a:r>
              <a:rPr kumimoji="0"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최고온도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: 20.7</a:t>
            </a:r>
            <a:r>
              <a:rPr lang="en-US" altLang="ko-KR" sz="900" b="1" dirty="0" smtClean="0"/>
              <a:t>℃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최저온도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: 8.3</a:t>
            </a:r>
            <a:r>
              <a:rPr lang="en-US" altLang="ko-KR" sz="900" b="1" dirty="0" smtClean="0"/>
              <a:t>℃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en-US" altLang="ko-KR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창호온도 </a:t>
            </a:r>
            <a:r>
              <a:rPr lang="en-US" altLang="ko-KR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: 18.6</a:t>
            </a:r>
            <a:r>
              <a:rPr lang="en-US" altLang="ko-KR" sz="9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775976" y="4191478"/>
            <a:ext cx="2600960" cy="2189850"/>
            <a:chOff x="1755016" y="4077072"/>
            <a:chExt cx="2600960" cy="2189850"/>
          </a:xfrm>
        </p:grpSpPr>
        <p:pic>
          <p:nvPicPr>
            <p:cNvPr id="12" name="Picture 4" descr="\\Jhcompany\001 ├ 건축 영업 프로젝트\★_포스코건설_송도_강민구(14)\06 퍼스트월드 시공\01_거실\02_중-시공후(부분)_열화상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5016" y="4077072"/>
              <a:ext cx="2600960" cy="195072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9"/>
            <p:cNvSpPr txBox="1">
              <a:spLocks noChangeArrowheads="1"/>
            </p:cNvSpPr>
            <p:nvPr/>
          </p:nvSpPr>
          <p:spPr bwMode="auto">
            <a:xfrm>
              <a:off x="1755065" y="6059388"/>
              <a:ext cx="2592824" cy="207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&lt; </a:t>
              </a:r>
              <a:r>
                <a:rPr kumimoji="0" lang="ko-KR" altLang="en-US" sz="900" b="1" dirty="0" smtClean="0">
                  <a:latin typeface="맑은 고딕" pitchFamily="50" charset="-127"/>
                  <a:ea typeface="맑은 고딕" pitchFamily="50" charset="-127"/>
                </a:rPr>
                <a:t>부착 중 열화상 이미지 </a:t>
              </a:r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" name="Rectangle 9"/>
            <p:cNvSpPr txBox="1">
              <a:spLocks noChangeArrowheads="1"/>
            </p:cNvSpPr>
            <p:nvPr/>
          </p:nvSpPr>
          <p:spPr bwMode="auto">
            <a:xfrm>
              <a:off x="3435698" y="4329633"/>
              <a:ext cx="731591" cy="181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r>
                <a:rPr kumimoji="0" lang="ko-KR" altLang="en-US" sz="9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필름 부착</a:t>
              </a:r>
              <a:endParaRPr kumimoji="0" lang="en-US" altLang="ko-KR" sz="9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Rectangle 9"/>
            <p:cNvSpPr txBox="1">
              <a:spLocks noChangeArrowheads="1"/>
            </p:cNvSpPr>
            <p:nvPr/>
          </p:nvSpPr>
          <p:spPr bwMode="auto">
            <a:xfrm>
              <a:off x="3435698" y="5405958"/>
              <a:ext cx="912191" cy="181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r>
                <a:rPr kumimoji="0" lang="ko-KR" altLang="en-US" sz="9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필름 </a:t>
              </a:r>
              <a:r>
                <a:rPr kumimoji="0" lang="ko-KR" altLang="en-US" sz="900" b="1" dirty="0" err="1" smtClean="0">
                  <a:latin typeface="맑은 고딕" pitchFamily="50" charset="-127"/>
                  <a:ea typeface="맑은 고딕" pitchFamily="50" charset="-127"/>
                </a:rPr>
                <a:t>미부착</a:t>
              </a:r>
              <a:endParaRPr kumimoji="0" lang="en-US" altLang="ko-KR" sz="9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025008" y="4191478"/>
            <a:ext cx="2600960" cy="2189850"/>
            <a:chOff x="4716016" y="4077072"/>
            <a:chExt cx="2600960" cy="2189850"/>
          </a:xfrm>
        </p:grpSpPr>
        <p:pic>
          <p:nvPicPr>
            <p:cNvPr id="17" name="Picture 5" descr="\\Jhcompany\001 ├ 건축 영업 프로젝트\★_포스코건설_송도_강민구(14)\06 퍼스트월드 시공\01_거실\03 시공후_열화상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077072"/>
              <a:ext cx="2600960" cy="195072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9"/>
            <p:cNvSpPr txBox="1">
              <a:spLocks noChangeArrowheads="1"/>
            </p:cNvSpPr>
            <p:nvPr/>
          </p:nvSpPr>
          <p:spPr bwMode="auto">
            <a:xfrm>
              <a:off x="4718397" y="6059388"/>
              <a:ext cx="2592824" cy="207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72000" bIns="0" anchor="ctr"/>
            <a:lstStyle/>
            <a:p>
              <a:pPr algn="ctr"/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&lt; </a:t>
              </a:r>
              <a:r>
                <a:rPr kumimoji="0" lang="ko-KR" altLang="en-US" sz="900" b="1" dirty="0" smtClean="0">
                  <a:latin typeface="맑은 고딕" pitchFamily="50" charset="-127"/>
                  <a:ea typeface="맑은 고딕" pitchFamily="50" charset="-127"/>
                </a:rPr>
                <a:t>부착 후 열화상 이미지 </a:t>
              </a:r>
              <a:r>
                <a:rPr kumimoji="0" lang="en-US" altLang="ko-KR" sz="900" b="1" dirty="0" smtClean="0">
                  <a:latin typeface="맑은 고딕" pitchFamily="50" charset="-127"/>
                  <a:ea typeface="맑은 고딕" pitchFamily="50" charset="-127"/>
                </a:rPr>
                <a:t>&gt;</a:t>
              </a:r>
              <a:endParaRPr kumimoji="0" lang="en-US" altLang="ko-KR" sz="9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9" name="이등변 삼각형 18"/>
          <p:cNvSpPr/>
          <p:nvPr/>
        </p:nvSpPr>
        <p:spPr>
          <a:xfrm rot="5400000">
            <a:off x="4484948" y="5058826"/>
            <a:ext cx="432048" cy="21602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7665045" y="4440981"/>
            <a:ext cx="1752451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ko-KR" altLang="en-US" sz="900" b="1" dirty="0"/>
              <a:t>∙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필름 부착 후 창호 주변 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  (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창호 위 벽체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소파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냉장고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kumimoji="0"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온도 </a:t>
            </a: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상</a:t>
            </a:r>
            <a:r>
              <a:rPr lang="ko-KR" altLang="en-US" sz="900" b="1" dirty="0">
                <a:latin typeface="맑은 고딕" pitchFamily="50" charset="-127"/>
                <a:ea typeface="맑은 고딕" pitchFamily="50" charset="-127"/>
              </a:rPr>
              <a:t>승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b="1" dirty="0"/>
              <a:t>∙ </a:t>
            </a:r>
            <a:r>
              <a:rPr kumimoji="0" lang="ko-KR" altLang="en-US" sz="900" b="1" dirty="0" err="1" smtClean="0">
                <a:latin typeface="맑은 고딕" pitchFamily="50" charset="-127"/>
                <a:ea typeface="맑은 고딕" pitchFamily="50" charset="-127"/>
              </a:rPr>
              <a:t>실내열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유지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외부 </a:t>
            </a:r>
            <a:r>
              <a:rPr kumimoji="0" lang="ko-KR" altLang="en-US" sz="900" b="1" dirty="0" err="1" smtClean="0">
                <a:latin typeface="맑은 고딕" pitchFamily="50" charset="-127"/>
                <a:ea typeface="맑은 고딕" pitchFamily="50" charset="-127"/>
              </a:rPr>
              <a:t>열손실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방지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en-US" altLang="ko-KR" sz="900" b="1" dirty="0" smtClean="0">
                <a:latin typeface="맑은 고딕"/>
                <a:ea typeface="맑은 고딕"/>
              </a:rPr>
              <a:t> → </a:t>
            </a: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부착전보다 실내 온도 상승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b="1" dirty="0"/>
              <a:t>∙ </a:t>
            </a:r>
            <a:r>
              <a:rPr lang="ko-KR" altLang="en-US" sz="900" b="1" dirty="0" smtClean="0"/>
              <a:t>온도</a:t>
            </a:r>
            <a:endParaRPr lang="en-US" altLang="ko-KR" sz="900" b="1" dirty="0" smtClean="0"/>
          </a:p>
          <a:p>
            <a:pPr>
              <a:lnSpc>
                <a:spcPts val="1400"/>
              </a:lnSpc>
            </a:pPr>
            <a:r>
              <a:rPr kumimoji="0"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최고온도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: 28.8</a:t>
            </a:r>
            <a:r>
              <a:rPr lang="en-US" altLang="ko-KR" sz="900" b="1" dirty="0" smtClean="0"/>
              <a:t>℃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최저온도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: 14.2</a:t>
            </a:r>
            <a:r>
              <a:rPr lang="en-US" altLang="ko-KR" sz="900" b="1" dirty="0" smtClean="0"/>
              <a:t>℃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en-US" altLang="ko-KR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창호온도 </a:t>
            </a:r>
            <a:r>
              <a:rPr lang="en-US" altLang="ko-KR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: 23.6</a:t>
            </a:r>
            <a:r>
              <a:rPr lang="en-US" altLang="ko-KR" sz="9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이등변 삼각형 20"/>
          <p:cNvSpPr/>
          <p:nvPr/>
        </p:nvSpPr>
        <p:spPr>
          <a:xfrm rot="12617978">
            <a:off x="3919902" y="3838821"/>
            <a:ext cx="432048" cy="21602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9"/>
          <p:cNvSpPr txBox="1">
            <a:spLocks noChangeArrowheads="1"/>
          </p:cNvSpPr>
          <p:nvPr/>
        </p:nvSpPr>
        <p:spPr bwMode="auto">
          <a:xfrm>
            <a:off x="344488" y="4221088"/>
            <a:ext cx="1464419" cy="19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ko-KR" altLang="en-US" sz="900" b="1" dirty="0"/>
              <a:t>∙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필름 </a:t>
            </a:r>
            <a:r>
              <a:rPr kumimoji="0" lang="ko-KR" altLang="en-US" sz="900" b="1" dirty="0" err="1" smtClean="0">
                <a:latin typeface="맑은 고딕" pitchFamily="50" charset="-127"/>
                <a:ea typeface="맑은 고딕" pitchFamily="50" charset="-127"/>
              </a:rPr>
              <a:t>부착면은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900" b="1" dirty="0" err="1" smtClean="0">
                <a:latin typeface="맑은 고딕" pitchFamily="50" charset="-127"/>
                <a:ea typeface="맑은 고딕" pitchFamily="50" charset="-127"/>
              </a:rPr>
              <a:t>실내열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반사</a:t>
            </a: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로 온도 상승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1400"/>
              </a:lnSpc>
            </a:pPr>
            <a:r>
              <a:rPr lang="ko-KR" altLang="en-US" sz="900" b="1" dirty="0" smtClean="0"/>
              <a:t>∙ </a:t>
            </a:r>
            <a:r>
              <a:rPr lang="ko-KR" altLang="en-US" sz="900" b="1" dirty="0" err="1" smtClean="0"/>
              <a:t>미</a:t>
            </a:r>
            <a:r>
              <a:rPr lang="ko-KR" altLang="en-US" sz="900" b="1" dirty="0" err="1" smtClean="0">
                <a:latin typeface="맑은 고딕" pitchFamily="50" charset="-127"/>
                <a:ea typeface="맑은 고딕" pitchFamily="50" charset="-127"/>
              </a:rPr>
              <a:t>부착면은</a:t>
            </a: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b="1" dirty="0" err="1" smtClean="0">
                <a:latin typeface="맑은 고딕" pitchFamily="50" charset="-127"/>
                <a:ea typeface="맑은 고딕" pitchFamily="50" charset="-127"/>
              </a:rPr>
              <a:t>실내열</a:t>
            </a: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외부 손실 발생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1400"/>
              </a:lnSpc>
            </a:pPr>
            <a:r>
              <a:rPr lang="ko-KR" altLang="en-US" sz="900" b="1" dirty="0"/>
              <a:t>∙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창호</a:t>
            </a:r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주변온도가 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부착 전에 비해 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다소 상승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1400"/>
              </a:lnSpc>
            </a:pPr>
            <a:r>
              <a:rPr lang="ko-KR" altLang="en-US" sz="900" b="1" dirty="0" smtClean="0"/>
              <a:t>∙ 온도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최고온도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: 25.3</a:t>
            </a:r>
            <a:r>
              <a:rPr lang="en-US" altLang="ko-KR" sz="900" b="1" dirty="0" smtClean="0"/>
              <a:t>℃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최저온도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: 14.0</a:t>
            </a:r>
            <a:r>
              <a:rPr lang="en-US" altLang="ko-KR" sz="900" b="1" dirty="0" smtClean="0"/>
              <a:t>℃</a:t>
            </a:r>
            <a:endParaRPr kumimoji="0" lang="en-US" altLang="ko-KR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900" b="1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창호온도 </a:t>
            </a:r>
            <a:r>
              <a:rPr lang="en-US" altLang="ko-KR" sz="9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: 20.8</a:t>
            </a:r>
            <a:r>
              <a:rPr lang="en-US" altLang="ko-KR" sz="9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℃</a:t>
            </a:r>
            <a:endParaRPr kumimoji="0" lang="en-US" altLang="ko-KR" sz="9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3" name="직선 화살표 연결선 22"/>
          <p:cNvCxnSpPr/>
          <p:nvPr/>
        </p:nvCxnSpPr>
        <p:spPr>
          <a:xfrm flipH="1">
            <a:off x="3076456" y="4534895"/>
            <a:ext cx="380203" cy="415919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>
            <a:off x="3074293" y="5611220"/>
            <a:ext cx="401416" cy="37105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1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단열 입증 자료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4" name="Picture 3" descr="C:\Users\jinny\Desktop\펜제렉스 제안서\사본 -08_단열 열화상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60" y="4538463"/>
            <a:ext cx="6323468" cy="19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632520" y="90872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 smtClean="0">
                <a:latin typeface="+mn-ea"/>
              </a:rPr>
              <a:t>®  </a:t>
            </a:r>
            <a:r>
              <a:rPr lang="ko-KR" altLang="en-US" sz="1050" b="1" dirty="0" smtClean="0">
                <a:latin typeface="+mn-ea"/>
              </a:rPr>
              <a:t>부착 및 </a:t>
            </a:r>
            <a:r>
              <a:rPr lang="ko-KR" altLang="en-US" sz="1050" b="1" dirty="0" err="1" smtClean="0">
                <a:latin typeface="+mn-ea"/>
              </a:rPr>
              <a:t>미부착에</a:t>
            </a:r>
            <a:r>
              <a:rPr lang="ko-KR" altLang="en-US" sz="1050" b="1" dirty="0" smtClean="0">
                <a:latin typeface="+mn-ea"/>
              </a:rPr>
              <a:t> 따른 실내 </a:t>
            </a:r>
            <a:r>
              <a:rPr lang="ko-KR" altLang="en-US" sz="1050" b="1" dirty="0" err="1" smtClean="0">
                <a:latin typeface="+mn-ea"/>
              </a:rPr>
              <a:t>열손실</a:t>
            </a:r>
            <a:r>
              <a:rPr lang="ko-KR" altLang="en-US" sz="1050" b="1" dirty="0" smtClean="0">
                <a:latin typeface="+mn-ea"/>
              </a:rPr>
              <a:t> 비교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848544" y="1208370"/>
            <a:ext cx="8496943" cy="36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 유리에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필름을 부착한 후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외부에서 유리 표면온도를 촬영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하여 실내 난방열 손실을 비교한 결과로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필름 부착 후 실내 </a:t>
            </a:r>
            <a:r>
              <a:rPr lang="ko-KR" altLang="en-US" sz="1000" b="1" dirty="0" err="1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열손실이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감소된 것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을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알 수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32520" y="378904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>
                <a:latin typeface="+mn-ea"/>
              </a:rPr>
              <a:t>▶ PENJEREX</a:t>
            </a:r>
            <a:r>
              <a:rPr lang="en-US" altLang="ko-KR" sz="1050" b="1" baseline="30000" dirty="0">
                <a:latin typeface="+mn-ea"/>
              </a:rPr>
              <a:t>® </a:t>
            </a:r>
            <a:r>
              <a:rPr lang="en-US" altLang="ko-KR" sz="1050" b="1" baseline="30000" dirty="0" smtClean="0">
                <a:latin typeface="+mn-ea"/>
              </a:rPr>
              <a:t> </a:t>
            </a:r>
            <a:r>
              <a:rPr lang="ko-KR" altLang="en-US" sz="1050" b="1" dirty="0" smtClean="0">
                <a:latin typeface="+mn-ea"/>
              </a:rPr>
              <a:t>부착 및 </a:t>
            </a:r>
            <a:r>
              <a:rPr lang="ko-KR" altLang="en-US" sz="1050" b="1" dirty="0" err="1" smtClean="0">
                <a:latin typeface="+mn-ea"/>
              </a:rPr>
              <a:t>미부착에</a:t>
            </a:r>
            <a:r>
              <a:rPr lang="ko-KR" altLang="en-US" sz="1050" b="1" dirty="0" smtClean="0">
                <a:latin typeface="+mn-ea"/>
              </a:rPr>
              <a:t> 따른 실내온도 분포도 비교 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848544" y="4088690"/>
            <a:ext cx="8424935" cy="36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0" rIns="7200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부착 및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미부착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실내온도 분포를 통해 </a:t>
            </a:r>
            <a:r>
              <a:rPr lang="ko-KR" alt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열손실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및 실내온도 불균형을 비교한 이미지로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필름 부착 후 창가 쪽의 냉기가 감소된 것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을 </a:t>
            </a:r>
            <a:endParaRPr lang="en-US" altLang="ko-KR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1500"/>
              </a:lnSpc>
            </a:pP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알 수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440832" y="4711375"/>
            <a:ext cx="64807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창가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969224" y="4711375"/>
            <a:ext cx="64807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창가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Picture 2" descr="C:\Users\jinny\Desktop\펜제렉스 제안서\사본 -08_단열 열화상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20" y="1525513"/>
            <a:ext cx="6389300" cy="22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1712640" y="6389818"/>
            <a:ext cx="2926030" cy="20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&lt; 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필름 부착 전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&gt;</a:t>
            </a:r>
            <a:endParaRPr kumimoji="0" lang="en-US" altLang="ko-KR" sz="9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4903515" y="6389818"/>
            <a:ext cx="2926030" cy="20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 algn="ctr"/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&lt; </a:t>
            </a:r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900" b="1" baseline="30000" dirty="0"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ko-KR" altLang="en-US" sz="900" b="1" dirty="0">
                <a:latin typeface="맑은 고딕" pitchFamily="50" charset="-127"/>
                <a:ea typeface="맑은 고딕" pitchFamily="50" charset="-127"/>
              </a:rPr>
              <a:t>부착 </a:t>
            </a:r>
            <a:r>
              <a:rPr lang="ko-KR" altLang="en-US" sz="900" b="1" dirty="0" smtClean="0">
                <a:latin typeface="맑은 고딕" pitchFamily="50" charset="-127"/>
                <a:ea typeface="맑은 고딕" pitchFamily="50" charset="-127"/>
              </a:rPr>
              <a:t>후</a:t>
            </a:r>
            <a:r>
              <a:rPr kumimoji="0" lang="ko-KR" altLang="en-US" sz="9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900" b="1" dirty="0" smtClean="0">
                <a:latin typeface="맑은 고딕" pitchFamily="50" charset="-127"/>
                <a:ea typeface="맑은 고딕" pitchFamily="50" charset="-127"/>
              </a:rPr>
              <a:t>&gt;</a:t>
            </a:r>
            <a:endParaRPr kumimoji="0" lang="en-US" altLang="ko-KR" sz="9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04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210126"/>
            <a:ext cx="7963724" cy="338554"/>
          </a:xfrm>
        </p:spPr>
        <p:txBody>
          <a:bodyPr/>
          <a:lstStyle/>
          <a:p>
            <a:r>
              <a:rPr lang="en-US" altLang="ko-KR" dirty="0"/>
              <a:t>PENJEREX</a:t>
            </a:r>
            <a:r>
              <a:rPr lang="en-US" altLang="ko-KR" baseline="30000" dirty="0"/>
              <a:t>®</a:t>
            </a:r>
            <a:r>
              <a:rPr lang="ko-KR" altLang="en-US" dirty="0"/>
              <a:t>의 성능 </a:t>
            </a:r>
            <a:r>
              <a:rPr lang="en-US" altLang="ko-KR" dirty="0"/>
              <a:t>– </a:t>
            </a:r>
            <a:r>
              <a:rPr lang="ko-KR" altLang="en-US" dirty="0"/>
              <a:t>단열 입증 자료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BA0B-15F8-4BAF-B54B-5DD6667551AD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632520" y="908720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 smtClean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/>
              <a:t>성능 비교</a:t>
            </a:r>
            <a:endParaRPr kumimoji="0"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848545" y="1196752"/>
            <a:ext cx="8028384" cy="22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t">
            <a:spAutoFit/>
          </a:bodyPr>
          <a:lstStyle/>
          <a:p>
            <a:pPr fontAlgn="ctr"/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 PENJEREX</a:t>
            </a:r>
            <a:r>
              <a:rPr lang="en-US" altLang="ko-KR" sz="1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® 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는 </a:t>
            </a:r>
            <a:r>
              <a:rPr lang="en-US" altLang="ko-KR" sz="1000" b="1" dirty="0" smtClean="0">
                <a:solidFill>
                  <a:srgbClr val="C00000"/>
                </a:solidFill>
                <a:latin typeface="+mn-ea"/>
              </a:rPr>
              <a:t>16T </a:t>
            </a:r>
            <a:r>
              <a:rPr lang="ko-KR" altLang="en-US" sz="1000" b="1" dirty="0" err="1" smtClean="0">
                <a:solidFill>
                  <a:srgbClr val="C00000"/>
                </a:solidFill>
                <a:latin typeface="+mn-ea"/>
              </a:rPr>
              <a:t>복층유리의</a:t>
            </a:r>
            <a:r>
              <a:rPr lang="ko-KR" altLang="en-US" sz="1000" b="1" dirty="0" smtClean="0">
                <a:solidFill>
                  <a:srgbClr val="C00000"/>
                </a:solidFill>
                <a:latin typeface="+mn-ea"/>
              </a:rPr>
              <a:t> 단열 기능과 비슷한 수준의 단열 효과</a:t>
            </a:r>
            <a:r>
              <a:rPr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 갖고 있습니다</a:t>
            </a:r>
            <a:r>
              <a:rPr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</a:t>
            </a:r>
            <a:endParaRPr lang="en-US" altLang="ko-KR" sz="1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764349"/>
              </p:ext>
            </p:extLst>
          </p:nvPr>
        </p:nvGraphicFramePr>
        <p:xfrm>
          <a:off x="992993" y="1484784"/>
          <a:ext cx="5040130" cy="1822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9604"/>
                <a:gridCol w="643421"/>
                <a:gridCol w="643421"/>
                <a:gridCol w="643421"/>
                <a:gridCol w="643421"/>
                <a:gridCol w="643421"/>
                <a:gridCol w="643421"/>
              </a:tblGrid>
              <a:tr h="2773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MODEL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태양열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가시광선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열관류율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73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투과율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반사율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흡수율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투과율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반사율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69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3mm</a:t>
                      </a:r>
                      <a:r>
                        <a:rPr lang="en-US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ko-KR" altLang="en-US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판유리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83.7%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7.7%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8.6</a:t>
                      </a: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89.8%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8.5%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6.0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9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3T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판유리 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+ </a:t>
                      </a:r>
                    </a:p>
                    <a:p>
                      <a:pPr algn="ctr" rtl="0" fontAlgn="ctr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PENJEREX</a:t>
                      </a:r>
                      <a:r>
                        <a:rPr lang="en-US" altLang="ko-KR" sz="800" b="1" baseline="30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® </a:t>
                      </a:r>
                      <a:r>
                        <a:rPr lang="en-US" altLang="ko-KR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PX-7060S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46.2%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33.0%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20.8%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68.5%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12.6%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</a:rPr>
                        <a:t>3.45</a:t>
                      </a:r>
                      <a:endParaRPr lang="en-US" altLang="ko-KR" sz="800" b="1" i="0" u="none" strike="noStrike" dirty="0">
                        <a:solidFill>
                          <a:srgbClr val="C00000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9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16T</a:t>
                      </a:r>
                      <a:r>
                        <a:rPr lang="en-US" altLang="ko-KR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ko-KR" altLang="en-US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복층유리</a:t>
                      </a:r>
                      <a:endParaRPr lang="en-US" altLang="ko-KR" sz="800" b="1" i="0" u="none" strike="noStrik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altLang="ko-KR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(5CL + 6A + 5CL)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62.1%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12.5%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25.4%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79.4%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15.6%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 dirty="0" smtClean="0">
                          <a:solidFill>
                            <a:srgbClr val="0C3190"/>
                          </a:solidFill>
                          <a:effectLst/>
                          <a:latin typeface="맑은 고딕"/>
                        </a:rPr>
                        <a:t>3.31</a:t>
                      </a:r>
                      <a:endParaRPr lang="en-US" altLang="ko-KR" sz="800" b="1" i="0" u="none" strike="noStrike" dirty="0">
                        <a:solidFill>
                          <a:srgbClr val="0C3190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9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22T </a:t>
                      </a:r>
                      <a:r>
                        <a:rPr lang="ko-KR" altLang="en-US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복층유리</a:t>
                      </a:r>
                      <a:endParaRPr lang="en-US" altLang="ko-KR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(5CL + 12A + 5CL)</a:t>
                      </a:r>
                      <a:endParaRPr lang="en-US" altLang="ko-KR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60.9%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13.7%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25.4%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77.0%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17.2%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 dirty="0" smtClean="0">
                          <a:solidFill>
                            <a:srgbClr val="0C3190"/>
                          </a:solidFill>
                          <a:effectLst/>
                          <a:latin typeface="맑은 고딕"/>
                        </a:rPr>
                        <a:t>2.87</a:t>
                      </a:r>
                      <a:endParaRPr lang="en-US" altLang="ko-KR" sz="800" b="1" i="0" u="none" strike="noStrike" dirty="0">
                        <a:solidFill>
                          <a:srgbClr val="0C3190"/>
                        </a:solidFill>
                        <a:effectLst/>
                        <a:latin typeface="맑은 고딕"/>
                      </a:endParaRPr>
                    </a:p>
                  </a:txBody>
                  <a:tcPr marL="7954" marR="7954" marT="795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32520" y="3573016"/>
            <a:ext cx="8460433" cy="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/>
          <a:lstStyle/>
          <a:p>
            <a:r>
              <a:rPr lang="en-US" altLang="ko-KR" sz="1050" b="1" dirty="0"/>
              <a:t>▶ </a:t>
            </a:r>
            <a:r>
              <a:rPr lang="en-US" altLang="ko-KR" sz="1050" b="1" dirty="0">
                <a:latin typeface="맑은 고딕" pitchFamily="50" charset="-127"/>
                <a:ea typeface="맑은 고딕" pitchFamily="50" charset="-127"/>
              </a:rPr>
              <a:t>PENJEREX</a:t>
            </a:r>
            <a:r>
              <a:rPr lang="en-US" altLang="ko-KR" sz="1050" b="1" baseline="30000" dirty="0">
                <a:latin typeface="맑은 고딕" pitchFamily="50" charset="-127"/>
                <a:ea typeface="맑은 고딕" pitchFamily="50" charset="-127"/>
              </a:rPr>
              <a:t>® </a:t>
            </a:r>
            <a:r>
              <a:rPr lang="en-US" altLang="ko-KR" sz="1050" b="1" baseline="300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50" b="1" dirty="0" smtClean="0"/>
              <a:t>부착 후 실내 난방열 유지</a:t>
            </a:r>
            <a:endParaRPr lang="en-US" altLang="ko-KR" sz="105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848545" y="3872666"/>
            <a:ext cx="7704858" cy="30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t"/>
          <a:lstStyle/>
          <a:p>
            <a:pPr>
              <a:lnSpc>
                <a:spcPts val="1500"/>
              </a:lnSpc>
            </a:pP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 </a:t>
            </a:r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PENJEREX</a:t>
            </a:r>
            <a:r>
              <a:rPr lang="en-US" altLang="ko-KR" sz="1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®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부착 후 실내 난방열 손실 </a:t>
            </a: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35% </a:t>
            </a:r>
            <a:r>
              <a:rPr kumimoji="0" lang="ko-KR" alt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감소 </a:t>
            </a:r>
            <a:r>
              <a:rPr kumimoji="0" lang="en-US" altLang="ko-K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25581" b="29302"/>
          <a:stretch/>
        </p:blipFill>
        <p:spPr>
          <a:xfrm>
            <a:off x="6310301" y="1466057"/>
            <a:ext cx="2531131" cy="186993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23301" r="27596" b="23750"/>
          <a:stretch/>
        </p:blipFill>
        <p:spPr>
          <a:xfrm>
            <a:off x="6310301" y="4168978"/>
            <a:ext cx="2509545" cy="2105525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992560" y="4168977"/>
            <a:ext cx="5040560" cy="2105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5" descr="C:\Users\Administrator\Desktop\07_단열차열 건물열흐름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4253834"/>
            <a:ext cx="4937642" cy="20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33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2869</Words>
  <Application>Microsoft Office PowerPoint</Application>
  <PresentationFormat>A4 용지(210x297mm)</PresentationFormat>
  <Paragraphs>573</Paragraphs>
  <Slides>28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PENJEREX®의 성능 – 단열 입증 자료 #1</vt:lpstr>
      <vt:lpstr>PENJEREX®의 성능 – 단열 입증 자료 #1</vt:lpstr>
      <vt:lpstr>PENJEREX®의 성능 – 단열 입증 자료 #2</vt:lpstr>
      <vt:lpstr>PENJEREX®의 성능 – 단열 입증 자료</vt:lpstr>
      <vt:lpstr>PENJEREX®의 성능 – 단열 입증 자료</vt:lpstr>
      <vt:lpstr>PowerPoint 프레젠테이션</vt:lpstr>
      <vt:lpstr>PENJEREX®의 성능 – 차열 입증 자료</vt:lpstr>
      <vt:lpstr>PENJEREX®의 성능 – 차열 입증 자료(차열원리)</vt:lpstr>
      <vt:lpstr>PENJEREX®의 성능 – 차열 입증 자료</vt:lpstr>
      <vt:lpstr>PENJEREX®의 성능 – 차열 입증 자료</vt:lpstr>
      <vt:lpstr>PENJEREX® 부착/미부착 온도 비교</vt:lpstr>
      <vt:lpstr>PENJEREX® 부착/미부착 온도 비교(타사제품 VS PENJEREX®)</vt:lpstr>
      <vt:lpstr>PENJEREX®의 차열 • 단열로 인한 에너지 절감 효과</vt:lpstr>
      <vt:lpstr>PENJEREX®의 다양한 성능</vt:lpstr>
      <vt:lpstr>PENJEREX®의 성능 – 결로감소</vt:lpstr>
      <vt:lpstr>PENJEREX®의 성능 – 보냉/보온</vt:lpstr>
      <vt:lpstr>PENJEREX®의 성능 – 낮은 열흡수율</vt:lpstr>
      <vt:lpstr>PENJEREX®의 성능 – 고투명</vt:lpstr>
      <vt:lpstr>PENJEREX®의 성능 – 깨끗한 야경 및 전망 제공</vt:lpstr>
      <vt:lpstr>PENJEREX®의 성능 – 유해 자외선 차단 및 안전사고 예방</vt:lpstr>
      <vt:lpstr>PENJEREX®의 성능</vt:lpstr>
      <vt:lpstr>PENJEREX® 스펙 및 품질보증</vt:lpstr>
      <vt:lpstr>PENJEREX®의 제조사 NITTO DENKO 소개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jinny</dc:creator>
  <cp:lastModifiedBy>oh_ji_hoon</cp:lastModifiedBy>
  <cp:revision>75</cp:revision>
  <cp:lastPrinted>2015-05-19T06:23:16Z</cp:lastPrinted>
  <dcterms:created xsi:type="dcterms:W3CDTF">2015-02-03T05:24:25Z</dcterms:created>
  <dcterms:modified xsi:type="dcterms:W3CDTF">2015-12-02T04:48:10Z</dcterms:modified>
</cp:coreProperties>
</file>